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2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00"/>
    <a:srgbClr val="7F7F7F"/>
    <a:srgbClr val="663300"/>
    <a:srgbClr val="CDB981"/>
    <a:srgbClr val="004846"/>
    <a:srgbClr val="005452"/>
    <a:srgbClr val="E9EBF5"/>
    <a:srgbClr val="006666"/>
    <a:srgbClr val="005A58"/>
    <a:srgbClr val="F4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>
        <p:scale>
          <a:sx n="150" d="100"/>
          <a:sy n="150" d="100"/>
        </p:scale>
        <p:origin x="-2424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7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30D7D-8DA8-421C-85B3-4626CF1F15A1}" type="datetimeFigureOut">
              <a:rPr lang="es-MX" smtClean="0"/>
              <a:t>25/05/2020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B0502-64A1-4575-940D-73CE9D55EF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3913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93337E6F-94FE-4A82-8DB5-A5401146E0F1}" type="datetime1">
              <a:rPr lang="es-MX" smtClean="0">
                <a:solidFill>
                  <a:prstClr val="black"/>
                </a:solidFill>
              </a:rPr>
              <a:t>25/05/2020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/>
          <a:lstStyle/>
          <a:p>
            <a:fld id="{1314FDEC-76A2-4FFB-A1AB-A604801C1D8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6" b="3251"/>
          <a:stretch/>
        </p:blipFill>
        <p:spPr bwMode="auto">
          <a:xfrm>
            <a:off x="0" y="3414"/>
            <a:ext cx="9180512" cy="688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 userDrawn="1"/>
        </p:nvSpPr>
        <p:spPr>
          <a:xfrm>
            <a:off x="4499992" y="4797152"/>
            <a:ext cx="4464496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4">
            <a:extLst>
              <a:ext uri="{FF2B5EF4-FFF2-40B4-BE49-F238E27FC236}">
                <a16:creationId xmlns:a16="http://schemas.microsoft.com/office/drawing/2014/main" xmlns="" id="{6D44BBB8-0DC5-40D0-9F4E-9B19FB271801}"/>
              </a:ext>
            </a:extLst>
          </p:cNvPr>
          <p:cNvSpPr/>
          <p:nvPr userDrawn="1"/>
        </p:nvSpPr>
        <p:spPr>
          <a:xfrm>
            <a:off x="374041" y="5468815"/>
            <a:ext cx="8634047" cy="138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Dirección de Prestaciones Médicas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Unidad de Atención Médica</a:t>
            </a:r>
          </a:p>
          <a:p>
            <a:pPr algn="r"/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Coordinación de Atención Integral </a:t>
            </a: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en </a:t>
            </a:r>
            <a:r>
              <a:rPr lang="es-MX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Segundo </a:t>
            </a:r>
            <a:r>
              <a:rPr lang="es-MX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anose="00000700000000000000" pitchFamily="2" charset="0"/>
                <a:cs typeface="Lucida Sans Unicode" panose="020B0602030504020204" pitchFamily="34" charset="0"/>
              </a:rPr>
              <a:t>Nivel</a:t>
            </a:r>
          </a:p>
        </p:txBody>
      </p:sp>
      <p:sp>
        <p:nvSpPr>
          <p:cNvPr id="17" name="16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899592" y="2421186"/>
            <a:ext cx="7836421" cy="14398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3300"/>
                </a:solidFill>
                <a:latin typeface="Montserrat ExtraBold" panose="00000900000000000000" pitchFamily="2" charset="0"/>
                <a:cs typeface="Aharoni" panose="02010803020104030203" pitchFamily="2" charset="-79"/>
              </a:defRPr>
            </a:lvl1pPr>
          </a:lstStyle>
          <a:p>
            <a:pPr algn="ctr"/>
            <a:r>
              <a:rPr lang="es-MX" sz="2800" b="1" spc="300" dirty="0" err="1" smtClean="0">
                <a:solidFill>
                  <a:srgbClr val="663300"/>
                </a:solidFill>
                <a:latin typeface="Montserrat ExtraBold" panose="00000900000000000000" pitchFamily="2" charset="0"/>
                <a:cs typeface="Lucida Sans Unicode" panose="020B0602030504020204" pitchFamily="34" charset="0"/>
              </a:rPr>
              <a:t>hhhhhhhhh</a:t>
            </a:r>
            <a:endParaRPr lang="es-MX" sz="2800" b="1" spc="300" dirty="0" smtClean="0">
              <a:solidFill>
                <a:srgbClr val="663300"/>
              </a:solidFill>
              <a:latin typeface="Montserrat ExtraBold" panose="00000900000000000000" pitchFamily="2" charset="0"/>
              <a:cs typeface="Lucida Sans Unicode" panose="020B0602030504020204" pitchFamily="34" charset="0"/>
            </a:endParaRPr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3275856" y="4099311"/>
            <a:ext cx="5353050" cy="43180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7F7F7F"/>
                </a:solidFill>
                <a:latin typeface="Montserrat SemiBold" panose="00000700000000000000" pitchFamily="2" charset="0"/>
              </a:defRPr>
            </a:lvl1pPr>
          </a:lstStyle>
          <a:p>
            <a:pPr defTabSz="457200"/>
            <a:r>
              <a:rPr lang="es-MX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Montserrat SemiBold" panose="00000700000000000000" pitchFamily="2" charset="0"/>
              </a:rPr>
              <a:t>Vinculación Estratégica, contingencia COVID-19</a:t>
            </a:r>
            <a:endParaRPr lang="es-MX" sz="1600" dirty="0">
              <a:solidFill>
                <a:prstClr val="black">
                  <a:lumMod val="50000"/>
                  <a:lumOff val="50000"/>
                </a:prstClr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58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5" b="9940"/>
          <a:stretch/>
        </p:blipFill>
        <p:spPr bwMode="auto">
          <a:xfrm>
            <a:off x="2894" y="-8040"/>
            <a:ext cx="9141106" cy="68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" y="6059045"/>
            <a:ext cx="1076837" cy="36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72" y="5962925"/>
            <a:ext cx="554361" cy="55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67" y="6059045"/>
            <a:ext cx="1006026" cy="41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 descr="C:\Users\miguel.martinezf\Desktop\1 Varios\descarga 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96" y="5962925"/>
            <a:ext cx="450383" cy="5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/>
          <p:cNvSpPr txBox="1">
            <a:spLocks/>
          </p:cNvSpPr>
          <p:nvPr userDrawn="1"/>
        </p:nvSpPr>
        <p:spPr>
          <a:xfrm>
            <a:off x="827584" y="2132856"/>
            <a:ext cx="5761581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>
                <a:solidFill>
                  <a:srgbClr val="005A58"/>
                </a:solidFill>
                <a:latin typeface="Montserrat ExtraBold" panose="00000900000000000000" pitchFamily="2" charset="0"/>
              </a:rPr>
              <a:t/>
            </a:r>
            <a:br>
              <a:rPr lang="es-MX" dirty="0" smtClean="0">
                <a:solidFill>
                  <a:srgbClr val="005A58"/>
                </a:solidFill>
                <a:latin typeface="Montserrat ExtraBold" panose="00000900000000000000" pitchFamily="2" charset="0"/>
              </a:rPr>
            </a:br>
            <a:endParaRPr lang="es-MX" dirty="0">
              <a:solidFill>
                <a:srgbClr val="005A58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88913"/>
            <a:ext cx="6048375" cy="9366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4846"/>
                </a:solidFill>
                <a:latin typeface="Montserrat ExtraBold" panose="000009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MX" sz="2800" dirty="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Asesoría a distancia Montserrat </a:t>
            </a:r>
            <a:r>
              <a:rPr lang="es-MX" sz="2800" dirty="0" err="1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extrabold</a:t>
            </a:r>
            <a:r>
              <a:rPr lang="es-MX" sz="2800" dirty="0" smtClean="0">
                <a:solidFill>
                  <a:srgbClr val="004846"/>
                </a:solidFill>
                <a:latin typeface="Montserrat ExtraBold" panose="00000900000000000000" pitchFamily="2" charset="0"/>
              </a:rPr>
              <a:t> 28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1341438"/>
            <a:ext cx="4681537" cy="100806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400" dirty="0" smtClean="0">
                <a:latin typeface="Montserrat" panose="00000500000000000000" pitchFamily="2" charset="0"/>
              </a:rPr>
              <a:t>Montserrat 24 </a:t>
            </a:r>
          </a:p>
        </p:txBody>
      </p:sp>
    </p:spTree>
    <p:extLst>
      <p:ext uri="{BB962C8B-B14F-4D97-AF65-F5344CB8AC3E}">
        <p14:creationId xmlns:p14="http://schemas.microsoft.com/office/powerpoint/2010/main" val="324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16215DAE-1974-4793-B494-7495709A5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45FAF6FC-CA5E-4C6B-9518-B2D00D559BEF}" type="datetime1">
              <a:rPr lang="es-MX" smtClean="0">
                <a:solidFill>
                  <a:prstClr val="black"/>
                </a:solidFill>
              </a:rPr>
              <a:pPr defTabSz="457200"/>
              <a:t>25/05/2020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6A9206D9-7F75-4B01-9AD5-343B6B751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343CB4C0-269D-4C3E-826D-307B3AEA0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457200"/>
            <a:fld id="{C0F0E9AB-ED58-4E3F-82E5-5EBC84041820}" type="slidenum">
              <a:rPr lang="es-MX" smtClean="0">
                <a:solidFill>
                  <a:prstClr val="black"/>
                </a:solidFill>
              </a:rPr>
              <a:pPr defTabSz="457200"/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="" xmlns:a16="http://schemas.microsoft.com/office/drawing/2014/main" id="{C5E6E9B6-F945-4C8C-8443-C83711B7B47A}"/>
              </a:ext>
            </a:extLst>
          </p:cNvPr>
          <p:cNvSpPr/>
          <p:nvPr/>
        </p:nvSpPr>
        <p:spPr>
          <a:xfrm>
            <a:off x="-1450" y="3093658"/>
            <a:ext cx="4573450" cy="37643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="" xmlns:a16="http://schemas.microsoft.com/office/drawing/2014/main" id="{4494FAA7-CFF4-4FD0-B6BC-1675138A6BCD}"/>
              </a:ext>
            </a:extLst>
          </p:cNvPr>
          <p:cNvSpPr/>
          <p:nvPr/>
        </p:nvSpPr>
        <p:spPr>
          <a:xfrm>
            <a:off x="-2809" y="184"/>
            <a:ext cx="4666257" cy="1484661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="" xmlns:a16="http://schemas.microsoft.com/office/drawing/2014/main" id="{32D6B347-CA5D-44AE-9755-2CFB616AEF55}"/>
              </a:ext>
            </a:extLst>
          </p:cNvPr>
          <p:cNvSpPr/>
          <p:nvPr/>
        </p:nvSpPr>
        <p:spPr>
          <a:xfrm>
            <a:off x="1" y="208"/>
            <a:ext cx="4371746" cy="1180229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="" xmlns:a16="http://schemas.microsoft.com/office/drawing/2014/main" id="{CC2531D8-E5DF-4AE9-B466-3DB0A0663D60}"/>
              </a:ext>
            </a:extLst>
          </p:cNvPr>
          <p:cNvSpPr/>
          <p:nvPr/>
        </p:nvSpPr>
        <p:spPr>
          <a:xfrm>
            <a:off x="316527" y="88386"/>
            <a:ext cx="524438" cy="529217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="" xmlns:a16="http://schemas.microsoft.com/office/drawing/2014/main" id="{943E3768-6A6B-40D6-97CA-A46FF94735EF}"/>
              </a:ext>
            </a:extLst>
          </p:cNvPr>
          <p:cNvSpPr/>
          <p:nvPr/>
        </p:nvSpPr>
        <p:spPr>
          <a:xfrm>
            <a:off x="1062619" y="180508"/>
            <a:ext cx="1205013" cy="368842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="" xmlns:a16="http://schemas.microsoft.com/office/drawing/2014/main" id="{E9DC50B9-DF3B-49EE-8D6F-8A0BDC0AC063}"/>
              </a:ext>
            </a:extLst>
          </p:cNvPr>
          <p:cNvSpPr/>
          <p:nvPr/>
        </p:nvSpPr>
        <p:spPr>
          <a:xfrm>
            <a:off x="2749450" y="171008"/>
            <a:ext cx="313568" cy="392713"/>
          </a:xfrm>
          <a:prstGeom prst="rect">
            <a:avLst/>
          </a:prstGeom>
          <a:blipFill>
            <a:blip r:embed="rId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457200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="" xmlns:a16="http://schemas.microsoft.com/office/drawing/2014/main" id="{859D47C5-F7AD-427E-96E2-D6DC3F361F4B}"/>
              </a:ext>
            </a:extLst>
          </p:cNvPr>
          <p:cNvCxnSpPr/>
          <p:nvPr/>
        </p:nvCxnSpPr>
        <p:spPr>
          <a:xfrm flipH="1" flipV="1">
            <a:off x="2504496" y="180539"/>
            <a:ext cx="3810" cy="36884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6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23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gfvazquez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 sz="quarter" idx="13"/>
          </p:nvPr>
        </p:nvSpPr>
        <p:spPr>
          <a:xfrm>
            <a:off x="1307579" y="2420888"/>
            <a:ext cx="7836421" cy="1439862"/>
          </a:xfrm>
        </p:spPr>
        <p:txBody>
          <a:bodyPr/>
          <a:lstStyle/>
          <a:p>
            <a:pPr marL="0" indent="0" algn="ctr">
              <a:buNone/>
            </a:pPr>
            <a:r>
              <a:rPr lang="es-MX" dirty="0"/>
              <a:t>El pase de </a:t>
            </a:r>
            <a:r>
              <a:rPr lang="es-MX" dirty="0" smtClean="0"/>
              <a:t>visita </a:t>
            </a:r>
            <a:r>
              <a:rPr lang="es-MX" dirty="0"/>
              <a:t>en el área COVID-19: organización de procesos clínicos enfocada a las necesidades del paciente hospitalizado</a:t>
            </a:r>
          </a:p>
        </p:txBody>
      </p:sp>
      <p:sp>
        <p:nvSpPr>
          <p:cNvPr id="2" name="1 Marcador de texto"/>
          <p:cNvSpPr>
            <a:spLocks noGrp="1"/>
          </p:cNvSpPr>
          <p:nvPr>
            <p:ph type="body" sz="quarter" idx="14"/>
          </p:nvPr>
        </p:nvSpPr>
        <p:spPr>
          <a:xfrm>
            <a:off x="3563888" y="4437112"/>
            <a:ext cx="5353050" cy="43180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Dr. Gilberto Felipe Vazquez de Anda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4856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611560" y="2060848"/>
            <a:ext cx="6552728" cy="3095674"/>
          </a:xfrm>
        </p:spPr>
        <p:txBody>
          <a:bodyPr/>
          <a:lstStyle/>
          <a:p>
            <a:r>
              <a:rPr lang="es-MX" dirty="0">
                <a:latin typeface="Montserrat" panose="00000500000000000000" pitchFamily="2" charset="0"/>
              </a:rPr>
              <a:t>P= Perspectiva del </a:t>
            </a:r>
            <a:r>
              <a:rPr lang="es-MX" dirty="0" smtClean="0">
                <a:latin typeface="Montserrat" panose="00000500000000000000" pitchFamily="2" charset="0"/>
              </a:rPr>
              <a:t>paciente</a:t>
            </a:r>
            <a:endParaRPr lang="es-MX" dirty="0">
              <a:latin typeface="Montserrat" panose="00000500000000000000" pitchFamily="2" charset="0"/>
            </a:endParaRPr>
          </a:p>
          <a:p>
            <a:r>
              <a:rPr lang="es-MX" dirty="0">
                <a:latin typeface="Montserrat" panose="00000500000000000000" pitchFamily="2" charset="0"/>
              </a:rPr>
              <a:t>C= Obligación </a:t>
            </a:r>
            <a:r>
              <a:rPr lang="es-MX" dirty="0" smtClean="0">
                <a:latin typeface="Montserrat" panose="00000500000000000000" pitchFamily="2" charset="0"/>
              </a:rPr>
              <a:t>clínica</a:t>
            </a:r>
            <a:endParaRPr lang="es-MX" dirty="0">
              <a:latin typeface="Montserrat" panose="00000500000000000000" pitchFamily="2" charset="0"/>
            </a:endParaRPr>
          </a:p>
          <a:p>
            <a:r>
              <a:rPr lang="es-MX" dirty="0" smtClean="0">
                <a:latin typeface="Montserrat" panose="00000500000000000000" pitchFamily="2" charset="0"/>
              </a:rPr>
              <a:t>A</a:t>
            </a:r>
            <a:r>
              <a:rPr lang="es-MX" dirty="0" smtClean="0">
                <a:latin typeface="Montserrat" panose="00000500000000000000" pitchFamily="2" charset="0"/>
              </a:rPr>
              <a:t>= Acción/plan</a:t>
            </a:r>
            <a:endParaRPr lang="es-MX" dirty="0">
              <a:latin typeface="Montserrat" panose="00000500000000000000" pitchFamily="2" charset="0"/>
            </a:endParaRPr>
          </a:p>
          <a:p>
            <a:r>
              <a:rPr lang="es-MX" dirty="0">
                <a:latin typeface="Montserrat" panose="00000500000000000000" pitchFamily="2" charset="0"/>
              </a:rPr>
              <a:t>R</a:t>
            </a:r>
            <a:r>
              <a:rPr lang="es-MX" dirty="0" smtClean="0">
                <a:latin typeface="Montserrat" panose="00000500000000000000" pitchFamily="2" charset="0"/>
              </a:rPr>
              <a:t>= Respuesta </a:t>
            </a:r>
            <a:r>
              <a:rPr lang="es-MX" dirty="0">
                <a:latin typeface="Montserrat" panose="00000500000000000000" pitchFamily="2" charset="0"/>
              </a:rPr>
              <a:t>del </a:t>
            </a:r>
            <a:r>
              <a:rPr lang="es-MX" dirty="0" smtClean="0">
                <a:latin typeface="Montserrat" panose="00000500000000000000" pitchFamily="2" charset="0"/>
              </a:rPr>
              <a:t>paciente</a:t>
            </a:r>
            <a:endParaRPr lang="es-MX" dirty="0">
              <a:latin typeface="Montserrat" panose="00000500000000000000" pitchFamily="2" charset="0"/>
            </a:endParaRPr>
          </a:p>
          <a:p>
            <a:r>
              <a:rPr lang="es-MX" dirty="0">
                <a:latin typeface="Montserrat" panose="00000500000000000000" pitchFamily="2" charset="0"/>
              </a:rPr>
              <a:t>E</a:t>
            </a:r>
            <a:r>
              <a:rPr lang="es-MX" dirty="0" smtClean="0">
                <a:latin typeface="Montserrat" panose="00000500000000000000" pitchFamily="2" charset="0"/>
              </a:rPr>
              <a:t>= Evaluación </a:t>
            </a:r>
            <a:r>
              <a:rPr lang="es-MX" dirty="0" smtClean="0">
                <a:latin typeface="Montserrat" panose="00000500000000000000" pitchFamily="2" charset="0"/>
              </a:rPr>
              <a:t>clínica</a:t>
            </a:r>
            <a:endParaRPr lang="es-MX" dirty="0">
              <a:latin typeface="Montserrat" panose="00000500000000000000" pitchFamily="2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374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539304" y="1557462"/>
            <a:ext cx="7921128" cy="4031778"/>
          </a:xfrm>
        </p:spPr>
        <p:txBody>
          <a:bodyPr/>
          <a:lstStyle/>
          <a:p>
            <a:r>
              <a:rPr lang="es-MX" dirty="0">
                <a:latin typeface="Montserrat" panose="00000500000000000000" pitchFamily="2" charset="0"/>
              </a:rPr>
              <a:t>¿Cuál es el riesgo que tiene la seguridad del paciente?</a:t>
            </a:r>
          </a:p>
          <a:p>
            <a:r>
              <a:rPr lang="es-MX" dirty="0">
                <a:latin typeface="Montserrat" panose="00000500000000000000" pitchFamily="2" charset="0"/>
              </a:rPr>
              <a:t>¿Seguridad del personal?</a:t>
            </a:r>
          </a:p>
          <a:p>
            <a:r>
              <a:rPr lang="es-MX" dirty="0">
                <a:latin typeface="Montserrat" panose="00000500000000000000" pitchFamily="2" charset="0"/>
              </a:rPr>
              <a:t>A</a:t>
            </a:r>
            <a:r>
              <a:rPr lang="es-MX" dirty="0" smtClean="0">
                <a:latin typeface="Montserrat" panose="00000500000000000000" pitchFamily="2" charset="0"/>
              </a:rPr>
              <a:t>segure que su equipo de protección personal se encuentra al 100%</a:t>
            </a:r>
          </a:p>
          <a:p>
            <a:r>
              <a:rPr lang="es-MX" dirty="0" smtClean="0">
                <a:latin typeface="Montserrat" panose="00000500000000000000" pitchFamily="2" charset="0"/>
              </a:rPr>
              <a:t>¿</a:t>
            </a:r>
            <a:r>
              <a:rPr lang="es-MX" dirty="0">
                <a:latin typeface="Montserrat" panose="00000500000000000000" pitchFamily="2" charset="0"/>
              </a:rPr>
              <a:t>Hay datos clínicos particulares del paciente como para para llamar a psiquiatría?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3616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graphicFrame>
        <p:nvGraphicFramePr>
          <p:cNvPr id="4" name="Marcador de conteni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631479"/>
              </p:ext>
            </p:extLst>
          </p:nvPr>
        </p:nvGraphicFramePr>
        <p:xfrm>
          <a:off x="323528" y="1268760"/>
          <a:ext cx="8785225" cy="4646236"/>
        </p:xfrm>
        <a:graphic>
          <a:graphicData uri="http://schemas.openxmlformats.org/drawingml/2006/table">
            <a:tbl>
              <a:tblPr/>
              <a:tblGrid>
                <a:gridCol w="2218483"/>
                <a:gridCol w="2808312"/>
                <a:gridCol w="3758430"/>
              </a:tblGrid>
              <a:tr h="34848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INICIAL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CONCEPTO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OBJETIVO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58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F </a:t>
                      </a: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(</a:t>
                      </a:r>
                      <a:r>
                        <a:rPr kumimoji="0" lang="es-ES" altLang="es-MX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Feeding</a:t>
                      </a: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)</a:t>
                      </a:r>
                      <a:endParaRPr kumimoji="0" lang="es-ES" alt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S PGothic" pitchFamily="34" charset="-128"/>
                      </a:endParaRP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Alimentar</a:t>
                      </a:r>
                      <a:endParaRPr kumimoji="0" lang="es-ES" alt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S PGothic" pitchFamily="34" charset="-128"/>
                      </a:endParaRP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¿El paciente puede comer por vía oral? ¿Enteral? ¿Parenteral?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86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A (Analgesia)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Mitigar el dolor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¿El paciente tiene dolor? ¿tiene datos clínicos que sugieran dolor?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159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S (Sedación)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Descanso/</a:t>
                      </a:r>
                      <a:r>
                        <a:rPr kumimoji="0" lang="es-ES" altLang="es-MX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Ansiólisis</a:t>
                      </a:r>
                      <a:endParaRPr kumimoji="0" lang="es-ES" alt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S PGothic" pitchFamily="34" charset="-128"/>
                      </a:endParaRP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¿El paciente esta inquieto? ¿sobre-sedado? ¿calmado? cómodo y colaborador?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42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T (Thromboembolic prevention)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Anticoagulación formal o profilaxis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¿Se puede iniciar/descontinuar heparina?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318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H (Head of elevation)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Elevar la cabecera de la cama 30-45º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Prevención de neumonía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6218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U (</a:t>
                      </a:r>
                      <a:r>
                        <a:rPr kumimoji="0" lang="es-ES" altLang="es-MX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Ulcer</a:t>
                      </a: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 Profilaxis)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Profilaxis para sangrado de tubo digestivo.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Con anti-H2 o inhibidores de la bomba de protones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48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G (</a:t>
                      </a:r>
                      <a:r>
                        <a:rPr kumimoji="0" lang="es-ES" altLang="es-MX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Glucose</a:t>
                      </a: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 Control)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Control de Hiperglucemia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MX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MS PGothic" pitchFamily="34" charset="-128"/>
                        </a:rPr>
                        <a:t>Esquema de insulina</a:t>
                      </a:r>
                    </a:p>
                  </a:txBody>
                  <a:tcPr marL="91443" marR="91443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90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683320" y="1629470"/>
            <a:ext cx="7561088" cy="4175794"/>
          </a:xfrm>
        </p:spPr>
        <p:txBody>
          <a:bodyPr/>
          <a:lstStyle/>
          <a:p>
            <a:pPr marL="0" indent="0" algn="ctr">
              <a:buNone/>
            </a:pP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General</a:t>
            </a:r>
          </a:p>
          <a:p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El 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paciente puede ser egresado de la UCI?</a:t>
            </a: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Tratamiento/diagnóstico 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puntos importantes para la jornada (ejemplo TAC) 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Elegible para los estudios de Investigación?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Estado de salud/ 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directrices 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anticipadas registradas?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100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467296" y="1485454"/>
            <a:ext cx="8137152" cy="4247802"/>
          </a:xfrm>
        </p:spPr>
        <p:txBody>
          <a:bodyPr/>
          <a:lstStyle/>
          <a:p>
            <a:pPr marL="0" indent="0" algn="ctr">
              <a:buNone/>
            </a:pP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Neuro</a:t>
            </a:r>
          </a:p>
          <a:p>
            <a:pPr marL="0" indent="0" algn="ctr">
              <a:buNone/>
            </a:pPr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Cantidad 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de 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analgesia (¿mucha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? 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¿poca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?) EVA -4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Cantidad de 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sedación (¿mucha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? 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¿poca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?) despertar diario: RASS -2 A -4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¿Existe delirio?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¿Es posible la interrupción de bloqueadores musculares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?</a:t>
            </a:r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0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065144" cy="3743746"/>
          </a:xfrm>
        </p:spPr>
        <p:txBody>
          <a:bodyPr/>
          <a:lstStyle/>
          <a:p>
            <a:pPr marL="0" indent="0" algn="ctr">
              <a:buNone/>
            </a:pPr>
            <a:r>
              <a:rPr lang="es-MX" sz="2400" dirty="0" smtClean="0">
                <a:latin typeface="Montserrat" panose="00000500000000000000" pitchFamily="2" charset="0"/>
              </a:rPr>
              <a:t>Cardiaco</a:t>
            </a:r>
          </a:p>
          <a:p>
            <a:pPr marL="0" indent="0" algn="ctr">
              <a:buNone/>
            </a:pP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 smtClean="0">
                <a:latin typeface="Montserrat" panose="00000500000000000000" pitchFamily="2" charset="0"/>
              </a:rPr>
              <a:t>Revisión </a:t>
            </a:r>
            <a:r>
              <a:rPr lang="es-MX" sz="2400" dirty="0">
                <a:latin typeface="Montserrat" panose="00000500000000000000" pitchFamily="2" charset="0"/>
              </a:rPr>
              <a:t>de ECG Y e</a:t>
            </a:r>
            <a:r>
              <a:rPr lang="es-MX" sz="2400" dirty="0" smtClean="0">
                <a:latin typeface="Montserrat" panose="00000500000000000000" pitchFamily="2" charset="0"/>
              </a:rPr>
              <a:t>cocardiograma/ </a:t>
            </a:r>
            <a:r>
              <a:rPr lang="es-MX" sz="2400" dirty="0">
                <a:latin typeface="Montserrat" panose="00000500000000000000" pitchFamily="2" charset="0"/>
              </a:rPr>
              <a:t>estado hemodinámico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Estado del volumen. Meta neta para las próximas 12 horas (Balances neutros) 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Recuerde la intervención temprana para la sepsis severa. (</a:t>
            </a:r>
            <a:r>
              <a:rPr lang="es-MX" sz="2400" dirty="0" err="1">
                <a:latin typeface="Montserrat" panose="00000500000000000000" pitchFamily="2" charset="0"/>
              </a:rPr>
              <a:t>Rivers</a:t>
            </a:r>
            <a:r>
              <a:rPr lang="es-MX" sz="2400" dirty="0">
                <a:latin typeface="Montserrat" panose="00000500000000000000" pitchFamily="2" charset="0"/>
              </a:rPr>
              <a:t> y otros)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Monitor SVO2, perfusión tisular.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576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7705104" cy="4103786"/>
          </a:xfrm>
        </p:spPr>
        <p:txBody>
          <a:bodyPr/>
          <a:lstStyle/>
          <a:p>
            <a:pPr marL="0" indent="0" algn="ctr">
              <a:buNone/>
            </a:pPr>
            <a:r>
              <a:rPr lang="es-MX" sz="2400" dirty="0" smtClean="0">
                <a:latin typeface="Montserrat" panose="00000500000000000000" pitchFamily="2" charset="0"/>
              </a:rPr>
              <a:t>Respiratorio</a:t>
            </a:r>
          </a:p>
          <a:p>
            <a:pPr marL="0" indent="0" algn="ctr">
              <a:buNone/>
            </a:pP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 smtClean="0">
                <a:latin typeface="Montserrat" panose="00000500000000000000" pitchFamily="2" charset="0"/>
              </a:rPr>
              <a:t>Cabecera </a:t>
            </a:r>
            <a:r>
              <a:rPr lang="es-MX" sz="2400" dirty="0">
                <a:latin typeface="Montserrat" panose="00000500000000000000" pitchFamily="2" charset="0"/>
              </a:rPr>
              <a:t>&gt;35° todo el tiempo.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Estrategias protectoras del pulmón: ¿PEEP adecuado? ¿Límite de Presiones?.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Revisión RX: ¿Nueva NAV? ¿Mejoría?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¿Extubable?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¿Ensayo de respiración espontánea (SBT)?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413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425184" cy="3527722"/>
          </a:xfrm>
        </p:spPr>
        <p:txBody>
          <a:bodyPr/>
          <a:lstStyle/>
          <a:p>
            <a:pPr marL="0" indent="0" algn="ctr">
              <a:buNone/>
            </a:pPr>
            <a:r>
              <a:rPr lang="es-MX" sz="2400" dirty="0" smtClean="0">
                <a:latin typeface="Montserrat" panose="00000500000000000000" pitchFamily="2" charset="0"/>
              </a:rPr>
              <a:t>Gastrointestinal</a:t>
            </a:r>
          </a:p>
          <a:p>
            <a:pPr marL="0" indent="0" algn="ctr">
              <a:buNone/>
            </a:pP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 smtClean="0">
                <a:latin typeface="Montserrat" panose="00000500000000000000" pitchFamily="2" charset="0"/>
              </a:rPr>
              <a:t>Profilaxis </a:t>
            </a:r>
            <a:r>
              <a:rPr lang="es-MX" sz="2400" dirty="0">
                <a:latin typeface="Montserrat" panose="00000500000000000000" pitchFamily="2" charset="0"/>
              </a:rPr>
              <a:t>de ulcera de estrés 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SOG (nasal) 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Posible a</a:t>
            </a:r>
            <a:r>
              <a:rPr lang="es-MX" sz="2400" dirty="0" smtClean="0">
                <a:latin typeface="Montserrat" panose="00000500000000000000" pitchFamily="2" charset="0"/>
              </a:rPr>
              <a:t>limentación enteral</a:t>
            </a: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 smtClean="0">
                <a:latin typeface="Montserrat" panose="00000500000000000000" pitchFamily="2" charset="0"/>
              </a:rPr>
              <a:t>¿Dosis </a:t>
            </a:r>
            <a:r>
              <a:rPr lang="es-MX" sz="2400" dirty="0">
                <a:latin typeface="Montserrat" panose="00000500000000000000" pitchFamily="2" charset="0"/>
              </a:rPr>
              <a:t>alcanzada de la meta?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380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6913016" cy="3311698"/>
          </a:xfrm>
        </p:spPr>
        <p:txBody>
          <a:bodyPr/>
          <a:lstStyle/>
          <a:p>
            <a:pPr marL="0" indent="0" algn="ctr">
              <a:buNone/>
            </a:pP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Gastrointestinal</a:t>
            </a:r>
          </a:p>
          <a:p>
            <a:pPr marL="0" indent="0">
              <a:buNone/>
            </a:pPr>
            <a:endParaRPr lang="es-MX" altLang="es-MX" sz="2400" dirty="0" smtClean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pPr marL="0" indent="0">
              <a:buNone/>
            </a:pPr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Control 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de glucosa &gt;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150-180 mg/dl</a:t>
            </a:r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¿Régimen 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evacuaciones?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Consulta Nutricional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73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137152" cy="4391818"/>
          </a:xfrm>
        </p:spPr>
        <p:txBody>
          <a:bodyPr/>
          <a:lstStyle/>
          <a:p>
            <a:pPr marL="0" indent="0" algn="ctr">
              <a:buNone/>
            </a:pP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Genitourinario</a:t>
            </a:r>
          </a:p>
          <a:p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La diuresis es adecuada? &gt; 0.5 ml/kg/hora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¿Se realizó ajuste renal de la dosis de medicamentos que se requirió?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¿Reemplazo de los electrolitos? 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Revisar todas las órdenes de laboratorio.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684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7705104" cy="4175794"/>
          </a:xfrm>
        </p:spPr>
        <p:txBody>
          <a:bodyPr/>
          <a:lstStyle/>
          <a:p>
            <a:pPr marL="0" indent="0" algn="ctr">
              <a:buNone/>
            </a:pP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Hematológico</a:t>
            </a:r>
          </a:p>
          <a:p>
            <a:pPr marL="0" indent="0" algn="ctr">
              <a:buNone/>
            </a:pPr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Productos sanguíneos requeridos? 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¿Cuál es el nivel para transfusión? Productos pre-procedimiento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¿Puede disminuirse el número de muestras para laboratorio?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1978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Infecciones</a:t>
            </a:r>
          </a:p>
          <a:p>
            <a:pPr marL="0" indent="0" algn="ctr">
              <a:buNone/>
            </a:pPr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</a:t>
            </a:r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Repaso de Microbiología?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¿Antimicrobianos apropiados?  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¿Espectro estrecho?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¿Posible a desescalamiento de antimicrobianos?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Determine estado de líneas IV y </a:t>
            </a:r>
            <a:r>
              <a:rPr lang="es-MX" altLang="es-MX" sz="2400" dirty="0" smtClean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tubos </a:t>
            </a:r>
            <a:endParaRPr lang="es-MX" altLang="es-MX" sz="2400" dirty="0">
              <a:latin typeface="Montserrat" panose="00000500000000000000" pitchFamily="2" charset="0"/>
              <a:ea typeface="MS PGothic" pitchFamily="34" charset="-128"/>
              <a:cs typeface="Arial" pitchFamily="34" charset="0"/>
            </a:endParaRP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¿Puede descontinuarse?  ¿Requiere?</a:t>
            </a:r>
          </a:p>
          <a:p>
            <a:r>
              <a:rPr lang="es-MX" altLang="es-MX" sz="2400" dirty="0">
                <a:latin typeface="Montserrat" panose="00000500000000000000" pitchFamily="2" charset="0"/>
                <a:ea typeface="MS PGothic" pitchFamily="34" charset="-128"/>
                <a:cs typeface="Arial" pitchFamily="34" charset="0"/>
              </a:rPr>
              <a:t>Procalcitonina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3882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es-MX" sz="2400" dirty="0" smtClean="0">
                <a:latin typeface="Montserrat" panose="00000500000000000000" pitchFamily="2" charset="0"/>
              </a:rPr>
              <a:t>Tratamientos</a:t>
            </a:r>
          </a:p>
          <a:p>
            <a:pPr marL="0" indent="0" algn="ctr">
              <a:buNone/>
            </a:pP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 smtClean="0">
                <a:latin typeface="Montserrat" panose="00000500000000000000" pitchFamily="2" charset="0"/>
              </a:rPr>
              <a:t>¿</a:t>
            </a:r>
            <a:r>
              <a:rPr lang="es-MX" sz="2400" dirty="0">
                <a:latin typeface="Montserrat" panose="00000500000000000000" pitchFamily="2" charset="0"/>
              </a:rPr>
              <a:t>Son todos los medicamentos requeridos?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Medicación suspender medicamentos no necesarios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¿Ajuste hepático de la dosis requerida?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VTE Profilaxis 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¿Requieren monitoreo drogas terapéuticas? ¿Niveles?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41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es-MX" sz="2400" dirty="0" smtClean="0">
                <a:latin typeface="Montserrat" panose="00000500000000000000" pitchFamily="2" charset="0"/>
              </a:rPr>
              <a:t>Piel</a:t>
            </a:r>
          </a:p>
          <a:p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 smtClean="0">
                <a:latin typeface="Montserrat" panose="00000500000000000000" pitchFamily="2" charset="0"/>
              </a:rPr>
              <a:t>¿</a:t>
            </a:r>
            <a:r>
              <a:rPr lang="es-MX" sz="2400" dirty="0">
                <a:latin typeface="Montserrat" panose="00000500000000000000" pitchFamily="2" charset="0"/>
              </a:rPr>
              <a:t>Ulceras por Presión?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Duerme correctamente?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es-MX" sz="2400" dirty="0" smtClean="0">
                <a:latin typeface="Montserrat" panose="00000500000000000000" pitchFamily="2" charset="0"/>
              </a:rPr>
              <a:t>Consultas</a:t>
            </a:r>
          </a:p>
          <a:p>
            <a:r>
              <a:rPr lang="es-MX" sz="2400" dirty="0" smtClean="0">
                <a:latin typeface="Montserrat" panose="00000500000000000000" pitchFamily="2" charset="0"/>
              </a:rPr>
              <a:t>¿</a:t>
            </a:r>
            <a:r>
              <a:rPr lang="es-MX" sz="2400" dirty="0">
                <a:latin typeface="Montserrat" panose="00000500000000000000" pitchFamily="2" charset="0"/>
              </a:rPr>
              <a:t>Fisioterapia consulta? 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¿Movilizar?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¿Consulta de </a:t>
            </a:r>
            <a:r>
              <a:rPr lang="es-MX" sz="2400" dirty="0" smtClean="0">
                <a:latin typeface="Montserrat" panose="00000500000000000000" pitchFamily="2" charset="0"/>
              </a:rPr>
              <a:t>trabajo </a:t>
            </a:r>
            <a:r>
              <a:rPr lang="es-MX" sz="2400" dirty="0">
                <a:latin typeface="Montserrat" panose="00000500000000000000" pitchFamily="2" charset="0"/>
              </a:rPr>
              <a:t>social?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¿La </a:t>
            </a:r>
            <a:r>
              <a:rPr lang="es-MX" sz="2400" dirty="0" smtClean="0">
                <a:latin typeface="Montserrat" panose="00000500000000000000" pitchFamily="2" charset="0"/>
              </a:rPr>
              <a:t>familia </a:t>
            </a:r>
            <a:r>
              <a:rPr lang="es-MX" sz="2400" dirty="0">
                <a:latin typeface="Montserrat" panose="00000500000000000000" pitchFamily="2" charset="0"/>
              </a:rPr>
              <a:t>conoce los requerimientos? 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¿Estado emocional y </a:t>
            </a:r>
            <a:r>
              <a:rPr lang="es-MX" sz="2400" dirty="0" smtClean="0">
                <a:latin typeface="Montserrat" panose="00000500000000000000" pitchFamily="2" charset="0"/>
              </a:rPr>
              <a:t>espiritual</a:t>
            </a:r>
            <a:r>
              <a:rPr lang="es-MX" sz="2400" dirty="0">
                <a:latin typeface="Montserrat" panose="00000500000000000000" pitchFamily="2" charset="0"/>
              </a:rPr>
              <a:t>?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Comunicación con los servicios de Consulta ( Cirugía, </a:t>
            </a:r>
            <a:r>
              <a:rPr lang="es-MX" sz="2400" dirty="0" smtClean="0">
                <a:latin typeface="Montserrat" panose="00000500000000000000" pitchFamily="2" charset="0"/>
              </a:rPr>
              <a:t>Infectología)</a:t>
            </a:r>
            <a:endParaRPr lang="es-MX" sz="2400" dirty="0">
              <a:latin typeface="Montserrat" panose="00000500000000000000" pitchFamily="2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pt-BR" sz="2400" dirty="0" smtClean="0">
                <a:latin typeface="Montserrat" panose="00000500000000000000" pitchFamily="2" charset="0"/>
              </a:rPr>
              <a:t>Guía  de puntos importantes inhaloterapia</a:t>
            </a:r>
            <a:endParaRPr lang="es-MX" sz="2400" dirty="0" smtClean="0">
              <a:latin typeface="Montserrat" panose="00000500000000000000" pitchFamily="2" charset="0"/>
            </a:endParaRPr>
          </a:p>
          <a:p>
            <a:r>
              <a:rPr lang="es-MX" sz="2400" dirty="0" smtClean="0">
                <a:latin typeface="Montserrat" panose="00000500000000000000" pitchFamily="2" charset="0"/>
              </a:rPr>
              <a:t>Presentarse </a:t>
            </a:r>
            <a:r>
              <a:rPr lang="es-MX" sz="2400" dirty="0">
                <a:latin typeface="Montserrat" panose="00000500000000000000" pitchFamily="2" charset="0"/>
              </a:rPr>
              <a:t>con la enfermera de </a:t>
            </a:r>
            <a:r>
              <a:rPr lang="es-MX" sz="2400" dirty="0" smtClean="0">
                <a:latin typeface="Montserrat" panose="00000500000000000000" pitchFamily="2" charset="0"/>
              </a:rPr>
              <a:t>UCI</a:t>
            </a: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Compruebe las órdenes y g</a:t>
            </a:r>
            <a:r>
              <a:rPr lang="es-MX" sz="2400" dirty="0" smtClean="0">
                <a:latin typeface="Montserrat" panose="00000500000000000000" pitchFamily="2" charset="0"/>
              </a:rPr>
              <a:t>asometrías</a:t>
            </a: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Conozca al paciente, informe al paciente de las acciones que se llevarán a </a:t>
            </a:r>
            <a:r>
              <a:rPr lang="es-MX" sz="2400" dirty="0" smtClean="0">
                <a:latin typeface="Montserrat" panose="00000500000000000000" pitchFamily="2" charset="0"/>
              </a:rPr>
              <a:t>cabo</a:t>
            </a: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Vea al paciente (tubo seguro, respirador sincronizado, tubo H2O, cambio de tapa, etc.)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Observe los signos vitales del paciente (BP, HR, PAP, SpO2, etc.)</a:t>
            </a:r>
          </a:p>
          <a:p>
            <a:r>
              <a:rPr lang="es-MX" sz="2400" dirty="0">
                <a:latin typeface="Montserrat" panose="00000500000000000000" pitchFamily="2" charset="0"/>
              </a:rPr>
              <a:t>Auscultación / </a:t>
            </a:r>
            <a:r>
              <a:rPr lang="es-MX" sz="2400" dirty="0" smtClean="0">
                <a:latin typeface="Montserrat" panose="00000500000000000000" pitchFamily="2" charset="0"/>
              </a:rPr>
              <a:t>evalúe </a:t>
            </a:r>
            <a:r>
              <a:rPr lang="es-MX" sz="2400" dirty="0">
                <a:latin typeface="Montserrat" panose="00000500000000000000" pitchFamily="2" charset="0"/>
              </a:rPr>
              <a:t>la elevación del </a:t>
            </a:r>
            <a:r>
              <a:rPr lang="es-MX" sz="2400" dirty="0" smtClean="0">
                <a:latin typeface="Montserrat" panose="00000500000000000000" pitchFamily="2" charset="0"/>
              </a:rPr>
              <a:t>tórax</a:t>
            </a:r>
            <a:endParaRPr lang="es-MX" sz="2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 smtClean="0">
                <a:latin typeface="Montserrat" panose="00000500000000000000" pitchFamily="2" charset="0"/>
              </a:rPr>
              <a:t>Guia de puntos importantes inhaloterapia</a:t>
            </a:r>
            <a:endParaRPr lang="es-MX" dirty="0" smtClean="0"/>
          </a:p>
          <a:p>
            <a:endParaRPr lang="es-MX" sz="1400" dirty="0"/>
          </a:p>
          <a:p>
            <a:r>
              <a:rPr lang="es-MX" sz="2400" dirty="0" smtClean="0">
                <a:latin typeface="Montserrat" panose="00000500000000000000" pitchFamily="2" charset="0"/>
              </a:rPr>
              <a:t>Succión </a:t>
            </a:r>
            <a:r>
              <a:rPr lang="es-MX" sz="2400" dirty="0">
                <a:latin typeface="Montserrat" panose="00000500000000000000" pitchFamily="2" charset="0"/>
              </a:rPr>
              <a:t>si procede, signos vitales con reloj y </a:t>
            </a:r>
            <a:r>
              <a:rPr lang="es-MX" sz="2400" dirty="0" smtClean="0">
                <a:latin typeface="Montserrat" panose="00000500000000000000" pitchFamily="2" charset="0"/>
              </a:rPr>
              <a:t>pre-oxigenación</a:t>
            </a: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Asegúrese que la cánula interna sea la correcta para el paciente con </a:t>
            </a:r>
            <a:r>
              <a:rPr lang="es-MX" sz="2400" dirty="0" err="1">
                <a:latin typeface="Montserrat" panose="00000500000000000000" pitchFamily="2" charset="0"/>
              </a:rPr>
              <a:t>traqueostomía</a:t>
            </a: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Dele cualquier tratamiento que requiera el </a:t>
            </a:r>
            <a:r>
              <a:rPr lang="es-MX" sz="2400" dirty="0" smtClean="0">
                <a:latin typeface="Montserrat" panose="00000500000000000000" pitchFamily="2" charset="0"/>
              </a:rPr>
              <a:t>paciente</a:t>
            </a:r>
            <a:endParaRPr lang="es-MX" sz="2400" dirty="0">
              <a:latin typeface="Montserrat" panose="00000500000000000000" pitchFamily="2" charset="0"/>
            </a:endParaRPr>
          </a:p>
          <a:p>
            <a:r>
              <a:rPr lang="es-MX" sz="2400" dirty="0">
                <a:latin typeface="Montserrat" panose="00000500000000000000" pitchFamily="2" charset="0"/>
              </a:rPr>
              <a:t>Revise circuitos, trampas H2O, filtros, bolsa de agua, en </a:t>
            </a:r>
            <a:r>
              <a:rPr lang="es-MX" sz="2400" dirty="0" smtClean="0">
                <a:latin typeface="Montserrat" panose="00000500000000000000" pitchFamily="2" charset="0"/>
              </a:rPr>
              <a:t>línea</a:t>
            </a:r>
            <a:endParaRPr lang="es-MX" sz="2400" dirty="0">
              <a:latin typeface="Montserrat" panose="00000500000000000000" pitchFamily="2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 smtClean="0">
                <a:latin typeface="Montserrat" panose="00000500000000000000" pitchFamily="2" charset="0"/>
              </a:rPr>
              <a:t>Guia  de puntos importantes inhaloterapia</a:t>
            </a:r>
            <a:endParaRPr lang="es-MX" dirty="0" smtClean="0"/>
          </a:p>
          <a:p>
            <a:endParaRPr lang="es-MX" sz="1400" dirty="0" smtClean="0"/>
          </a:p>
          <a:p>
            <a:pPr algn="just"/>
            <a:r>
              <a:rPr lang="es-MX" sz="2400" dirty="0" smtClean="0">
                <a:latin typeface="Montserrat" panose="00000500000000000000" pitchFamily="2" charset="0"/>
              </a:rPr>
              <a:t>Revise </a:t>
            </a:r>
            <a:r>
              <a:rPr lang="es-MX" sz="2400" dirty="0">
                <a:latin typeface="Montserrat" panose="00000500000000000000" pitchFamily="2" charset="0"/>
              </a:rPr>
              <a:t>el equipo de emergencia (Sistema de vacío funcional, </a:t>
            </a:r>
            <a:r>
              <a:rPr lang="es-MX" sz="2400" dirty="0" err="1">
                <a:latin typeface="Montserrat" panose="00000500000000000000" pitchFamily="2" charset="0"/>
              </a:rPr>
              <a:t>borboteador</a:t>
            </a:r>
            <a:r>
              <a:rPr lang="es-MX" sz="2400" dirty="0">
                <a:latin typeface="Montserrat" panose="00000500000000000000" pitchFamily="2" charset="0"/>
              </a:rPr>
              <a:t> en el  </a:t>
            </a:r>
            <a:r>
              <a:rPr lang="es-MX" sz="2400" dirty="0" err="1">
                <a:latin typeface="Montserrat" panose="00000500000000000000" pitchFamily="2" charset="0"/>
              </a:rPr>
              <a:t>flujómetro</a:t>
            </a:r>
            <a:r>
              <a:rPr lang="es-MX" sz="2400" dirty="0">
                <a:latin typeface="Montserrat" panose="00000500000000000000" pitchFamily="2" charset="0"/>
              </a:rPr>
              <a:t> de oxígeno, mascarillas, +/- tubo de </a:t>
            </a:r>
            <a:r>
              <a:rPr lang="es-MX" sz="2400" dirty="0" err="1">
                <a:latin typeface="Montserrat" panose="00000500000000000000" pitchFamily="2" charset="0"/>
              </a:rPr>
              <a:t>traqueostomía</a:t>
            </a:r>
            <a:r>
              <a:rPr lang="es-MX" sz="2400" dirty="0">
                <a:latin typeface="Montserrat" panose="00000500000000000000" pitchFamily="2" charset="0"/>
              </a:rPr>
              <a:t> de repuesto, </a:t>
            </a:r>
            <a:r>
              <a:rPr lang="es-MX" sz="2400" dirty="0" smtClean="0">
                <a:latin typeface="Montserrat" panose="00000500000000000000" pitchFamily="2" charset="0"/>
              </a:rPr>
              <a:t>maletín </a:t>
            </a:r>
            <a:r>
              <a:rPr lang="es-MX" sz="2400" dirty="0">
                <a:latin typeface="Montserrat" panose="00000500000000000000" pitchFamily="2" charset="0"/>
              </a:rPr>
              <a:t>de intubación </a:t>
            </a:r>
            <a:r>
              <a:rPr lang="es-MX" sz="2400" dirty="0" err="1">
                <a:latin typeface="Montserrat" panose="00000500000000000000" pitchFamily="2" charset="0"/>
              </a:rPr>
              <a:t>díficil</a:t>
            </a:r>
            <a:r>
              <a:rPr lang="es-MX" sz="2400" dirty="0" smtClean="0">
                <a:latin typeface="Montserrat" panose="00000500000000000000" pitchFamily="2" charset="0"/>
              </a:rPr>
              <a:t>)</a:t>
            </a:r>
            <a:endParaRPr lang="es-MX" sz="2400" dirty="0">
              <a:latin typeface="Montserrat" panose="00000500000000000000" pitchFamily="2" charset="0"/>
            </a:endParaRP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Compruebe la presión del globo del tubo </a:t>
            </a:r>
            <a:r>
              <a:rPr lang="es-MX" sz="2400" dirty="0" smtClean="0">
                <a:latin typeface="Montserrat" panose="00000500000000000000" pitchFamily="2" charset="0"/>
              </a:rPr>
              <a:t>endotraqueal</a:t>
            </a:r>
            <a:endParaRPr lang="es-MX" sz="2400" dirty="0">
              <a:latin typeface="Montserrat" panose="00000500000000000000" pitchFamily="2" charset="0"/>
            </a:endParaRP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Desinfectar el estetoscopio y revisar el manguito de presión arterial no invasiva 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 smtClean="0">
                <a:latin typeface="Montserrat" panose="00000500000000000000" pitchFamily="2" charset="0"/>
              </a:rPr>
              <a:t>Guia  de puntos importantes inhaloterapia</a:t>
            </a:r>
            <a:endParaRPr lang="es-MX" dirty="0" smtClean="0"/>
          </a:p>
          <a:p>
            <a:endParaRPr lang="es-MX" sz="500" dirty="0" smtClean="0">
              <a:latin typeface="Montserrat" panose="00000500000000000000" pitchFamily="2" charset="0"/>
            </a:endParaRPr>
          </a:p>
          <a:p>
            <a:pPr algn="just"/>
            <a:r>
              <a:rPr lang="es-MX" sz="2400" dirty="0" smtClean="0">
                <a:latin typeface="Montserrat" panose="00000500000000000000" pitchFamily="2" charset="0"/>
              </a:rPr>
              <a:t>Hoja </a:t>
            </a:r>
            <a:r>
              <a:rPr lang="es-MX" sz="2400" dirty="0">
                <a:latin typeface="Montserrat" panose="00000500000000000000" pitchFamily="2" charset="0"/>
              </a:rPr>
              <a:t>de parámetros del ventilador, tubo endotraqueal, presión del globo, tipo de </a:t>
            </a:r>
            <a:r>
              <a:rPr lang="es-MX" sz="2400" dirty="0" smtClean="0">
                <a:latin typeface="Montserrat" panose="00000500000000000000" pitchFamily="2" charset="0"/>
              </a:rPr>
              <a:t>ventilador </a:t>
            </a:r>
            <a:endParaRPr lang="es-MX" sz="2400" dirty="0">
              <a:latin typeface="Montserrat" panose="00000500000000000000" pitchFamily="2" charset="0"/>
            </a:endParaRP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Revise las alarmas y </a:t>
            </a:r>
            <a:r>
              <a:rPr lang="es-MX" sz="2400" dirty="0" smtClean="0">
                <a:latin typeface="Montserrat" panose="00000500000000000000" pitchFamily="2" charset="0"/>
              </a:rPr>
              <a:t>nivel </a:t>
            </a:r>
            <a:r>
              <a:rPr lang="es-MX" sz="2400" dirty="0">
                <a:latin typeface="Montserrat" panose="00000500000000000000" pitchFamily="2" charset="0"/>
              </a:rPr>
              <a:t>de sensibilidad de las </a:t>
            </a:r>
            <a:r>
              <a:rPr lang="es-MX" sz="2400" dirty="0" smtClean="0">
                <a:latin typeface="Montserrat" panose="00000500000000000000" pitchFamily="2" charset="0"/>
              </a:rPr>
              <a:t>mismas</a:t>
            </a:r>
            <a:endParaRPr lang="es-MX" sz="2400" dirty="0">
              <a:latin typeface="Montserrat" panose="00000500000000000000" pitchFamily="2" charset="0"/>
            </a:endParaRP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Revise el tiempo de apnea y sus parámetros. </a:t>
            </a: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Revise las curvas de monitoreo ventilatorio (flujo tiempo, presión tiempo, volumen tiempo, presión volumen, flujo-volumen</a:t>
            </a:r>
            <a:r>
              <a:rPr lang="es-MX" sz="2400" dirty="0" smtClean="0">
                <a:latin typeface="Montserrat" panose="00000500000000000000" pitchFamily="2" charset="0"/>
              </a:rPr>
              <a:t>)</a:t>
            </a:r>
            <a:endParaRPr lang="es-MX" sz="2400" dirty="0">
              <a:latin typeface="Montserrat" panose="00000500000000000000" pitchFamily="2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1341438"/>
            <a:ext cx="8281168" cy="4319810"/>
          </a:xfrm>
        </p:spPr>
        <p:txBody>
          <a:bodyPr/>
          <a:lstStyle/>
          <a:p>
            <a:pPr marL="0" indent="0" algn="ctr">
              <a:buNone/>
            </a:pPr>
            <a:r>
              <a:rPr lang="pt-BR" sz="2400" dirty="0" smtClean="0">
                <a:latin typeface="Montserrat" panose="00000500000000000000" pitchFamily="2" charset="0"/>
              </a:rPr>
              <a:t>Guia  de puntos importantes inhaloterapia</a:t>
            </a:r>
            <a:endParaRPr lang="es-MX" sz="2400" dirty="0" smtClean="0">
              <a:latin typeface="Montserrat" panose="00000500000000000000" pitchFamily="2" charset="0"/>
            </a:endParaRPr>
          </a:p>
          <a:p>
            <a:endParaRPr lang="es-MX" sz="2400" dirty="0" smtClean="0">
              <a:latin typeface="Montserrat" panose="00000500000000000000" pitchFamily="2" charset="0"/>
            </a:endParaRPr>
          </a:p>
          <a:p>
            <a:pPr algn="just"/>
            <a:r>
              <a:rPr lang="es-MX" sz="2400" dirty="0" smtClean="0">
                <a:latin typeface="Montserrat" panose="00000500000000000000" pitchFamily="2" charset="0"/>
              </a:rPr>
              <a:t>Comunicar </a:t>
            </a:r>
            <a:r>
              <a:rPr lang="es-MX" sz="2400" dirty="0">
                <a:latin typeface="Montserrat" panose="00000500000000000000" pitchFamily="2" charset="0"/>
              </a:rPr>
              <a:t>de inmediato cualquier cambio, preocupación, disfunción del ventilador. </a:t>
            </a:r>
          </a:p>
          <a:p>
            <a:pPr algn="just"/>
            <a:r>
              <a:rPr lang="es-MX" sz="2400" dirty="0">
                <a:latin typeface="Montserrat" panose="00000500000000000000" pitchFamily="2" charset="0"/>
              </a:rPr>
              <a:t>Asegure que haya suficiente material en el </a:t>
            </a:r>
            <a:r>
              <a:rPr lang="es-MX" sz="2400" dirty="0" smtClean="0">
                <a:latin typeface="Montserrat" panose="00000500000000000000" pitchFamily="2" charset="0"/>
              </a:rPr>
              <a:t>almacén, </a:t>
            </a:r>
            <a:r>
              <a:rPr lang="es-MX" sz="2400" dirty="0">
                <a:latin typeface="Montserrat" panose="00000500000000000000" pitchFamily="2" charset="0"/>
              </a:rPr>
              <a:t>hojas de monitoreo y material necesario durante la tarde, noche, fines de semana y días festivos.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/>
              <a:t>Pase de visita centrada en el paciente</a:t>
            </a:r>
          </a:p>
          <a:p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395288" y="2997622"/>
            <a:ext cx="8281168" cy="1223466"/>
          </a:xfrm>
        </p:spPr>
        <p:txBody>
          <a:bodyPr/>
          <a:lstStyle/>
          <a:p>
            <a:pPr marL="0" indent="0" algn="ctr">
              <a:buNone/>
            </a:pPr>
            <a:r>
              <a:rPr lang="es-MX" sz="2400" dirty="0">
                <a:latin typeface="Montserrat" panose="00000500000000000000" pitchFamily="2" charset="0"/>
              </a:rPr>
              <a:t>RECUERDE QUE DURANTE LA PANDEMIA NO HAY URGENCIAS, SU SEGURIDAD ES </a:t>
            </a:r>
            <a:r>
              <a:rPr lang="es-MX" sz="2400" dirty="0" smtClean="0">
                <a:latin typeface="Montserrat" panose="00000500000000000000" pitchFamily="2" charset="0"/>
              </a:rPr>
              <a:t>PRIMERO</a:t>
            </a:r>
            <a:endParaRPr lang="es-MX" sz="2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9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>
          <a:xfrm>
            <a:off x="1043608" y="692696"/>
            <a:ext cx="6048375" cy="936625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Contacto: 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1043608" y="2996952"/>
            <a:ext cx="4681537" cy="1008062"/>
          </a:xfrm>
        </p:spPr>
        <p:txBody>
          <a:bodyPr/>
          <a:lstStyle/>
          <a:p>
            <a:pPr marL="0" indent="0" algn="ctr">
              <a:buNone/>
            </a:pPr>
            <a:r>
              <a:rPr lang="es-MX" u="sng" dirty="0" smtClean="0">
                <a:hlinkClick r:id="rId2"/>
              </a:rPr>
              <a:t>gfvazquez@gmail.com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686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1046</Words>
  <Application>Microsoft Office PowerPoint</Application>
  <PresentationFormat>Presentación en pantalla (4:3)</PresentationFormat>
  <Paragraphs>162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Sonia Midiam Ortiz Ruiseñor</dc:creator>
  <cp:lastModifiedBy>Miguel Angel Martinez Flores</cp:lastModifiedBy>
  <cp:revision>347</cp:revision>
  <cp:lastPrinted>2019-03-13T23:54:18Z</cp:lastPrinted>
  <dcterms:created xsi:type="dcterms:W3CDTF">2019-03-13T00:55:49Z</dcterms:created>
  <dcterms:modified xsi:type="dcterms:W3CDTF">2020-05-25T22:56:02Z</dcterms:modified>
</cp:coreProperties>
</file>