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33"/>
  </p:notesMasterIdLst>
  <p:sldIdLst>
    <p:sldId id="267" r:id="rId2"/>
    <p:sldId id="397" r:id="rId3"/>
    <p:sldId id="362" r:id="rId4"/>
    <p:sldId id="398" r:id="rId5"/>
    <p:sldId id="399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5" r:id="rId32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981"/>
    <a:srgbClr val="004846"/>
    <a:srgbClr val="005452"/>
    <a:srgbClr val="E9EBF5"/>
    <a:srgbClr val="006666"/>
    <a:srgbClr val="005A58"/>
    <a:srgbClr val="004600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>
        <p:scale>
          <a:sx n="75" d="100"/>
          <a:sy n="75" d="100"/>
        </p:scale>
        <p:origin x="-978" y="-18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0D7D-8DA8-421C-85B3-4626CF1F15A1}" type="datetimeFigureOut">
              <a:rPr lang="es-MX" smtClean="0"/>
              <a:t>20/05/2020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B0502-64A1-4575-940D-73CE9D55EF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91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947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93337E6F-94FE-4A82-8DB5-A5401146E0F1}" type="datetime1">
              <a:rPr lang="es-MX" smtClean="0">
                <a:solidFill>
                  <a:prstClr val="black"/>
                </a:solidFill>
              </a:rPr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 b="3251"/>
          <a:stretch/>
        </p:blipFill>
        <p:spPr bwMode="auto">
          <a:xfrm>
            <a:off x="0" y="3414"/>
            <a:ext cx="9180512" cy="68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 userDrawn="1"/>
        </p:nvSpPr>
        <p:spPr>
          <a:xfrm>
            <a:off x="4499992" y="4797152"/>
            <a:ext cx="446449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845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3AA1E552-D487-4A0E-A524-49710D171388}" type="datetime1">
              <a:rPr lang="es-MX" smtClean="0">
                <a:solidFill>
                  <a:prstClr val="black"/>
                </a:solidFill>
              </a:rPr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E838-D2B0-8441-9B56-211628F3B96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20/05/2020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803A-0F20-2943-8B69-AF53BA8D5E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85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3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5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9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71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3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9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1FC1-9604-4749-B90F-8C40387B5221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903B3-13F3-457C-AA70-3D0FAB5A47C5}" type="slidenum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21E9C3-7B42-0B47-859E-E883C515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BDB3D3E-F1DD-D54E-8EEE-E394A9331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A872AA1-05B4-A147-ACAE-117C0779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A1064-FFF6-514C-9370-21BFF734E521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CC1312A-C99B-5D42-8E16-942623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E79A452-ECF0-1742-AF04-D2171C22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3800-B1CF-C84E-8D30-9CAB391F50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383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59045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72" y="5962925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59045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 descr="C:\Users\miguel.martinezf\Desktop\1 Varios\descarga 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62925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 txBox="1">
            <a:spLocks/>
          </p:cNvSpPr>
          <p:nvPr userDrawn="1"/>
        </p:nvSpPr>
        <p:spPr>
          <a:xfrm>
            <a:off x="827584" y="2132856"/>
            <a:ext cx="5761581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>
                <a:solidFill>
                  <a:srgbClr val="005A58"/>
                </a:solidFill>
                <a:latin typeface="Montserrat ExtraBold" panose="00000900000000000000" pitchFamily="2" charset="0"/>
              </a:rPr>
              <a:t/>
            </a:r>
            <a:br>
              <a:rPr lang="es-MX" dirty="0" smtClean="0">
                <a:solidFill>
                  <a:srgbClr val="005A58"/>
                </a:solidFill>
                <a:latin typeface="Montserrat ExtraBold" panose="00000900000000000000" pitchFamily="2" charset="0"/>
              </a:rPr>
            </a:br>
            <a:endParaRPr lang="es-MX" dirty="0">
              <a:solidFill>
                <a:srgbClr val="005A58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88913"/>
            <a:ext cx="6048375" cy="9366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4846"/>
                </a:solidFill>
                <a:latin typeface="Montserrat ExtraBold" panose="000009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MX" sz="28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Asesoría a distancia Montserrat </a:t>
            </a:r>
            <a:r>
              <a:rPr lang="es-MX" sz="2800" dirty="0" err="1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extrabold</a:t>
            </a:r>
            <a:r>
              <a:rPr lang="es-MX" sz="28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 28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1341438"/>
            <a:ext cx="4681537" cy="100806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dirty="0" smtClean="0">
                <a:latin typeface="Montserrat" panose="00000500000000000000" pitchFamily="2" charset="0"/>
              </a:rPr>
              <a:t>Montserrat 24 </a:t>
            </a:r>
          </a:p>
        </p:txBody>
      </p:sp>
    </p:spTree>
    <p:extLst>
      <p:ext uri="{BB962C8B-B14F-4D97-AF65-F5344CB8AC3E}">
        <p14:creationId xmlns:p14="http://schemas.microsoft.com/office/powerpoint/2010/main" val="1286405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microsoft.com/office/2007/relationships/hdphoto" Target="../media/hdphoto3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16215DAE-1974-4793-B494-7495709A5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45FAF6FC-CA5E-4C6B-9518-B2D00D559BEF}" type="datetime1">
              <a:rPr lang="es-MX" smtClean="0">
                <a:solidFill>
                  <a:prstClr val="black"/>
                </a:solidFill>
              </a:rPr>
              <a:pPr defTabSz="457200"/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9206D9-7F75-4B01-9AD5-343B6B751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43CB4C0-269D-4C3E-826D-307B3AEA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C0F0E9AB-ED58-4E3F-82E5-5EBC84041820}" type="slidenum">
              <a:rPr lang="es-MX" smtClean="0">
                <a:solidFill>
                  <a:prstClr val="black"/>
                </a:solidFill>
              </a:rPr>
              <a:pPr defTabSz="457200"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C5E6E9B6-F945-4C8C-8443-C83711B7B47A}"/>
              </a:ext>
            </a:extLst>
          </p:cNvPr>
          <p:cNvSpPr/>
          <p:nvPr/>
        </p:nvSpPr>
        <p:spPr>
          <a:xfrm>
            <a:off x="-1450" y="3093658"/>
            <a:ext cx="4573450" cy="37643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4494FAA7-CFF4-4FD0-B6BC-1675138A6BCD}"/>
              </a:ext>
            </a:extLst>
          </p:cNvPr>
          <p:cNvSpPr/>
          <p:nvPr/>
        </p:nvSpPr>
        <p:spPr>
          <a:xfrm>
            <a:off x="-2809" y="184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xmlns="" id="{32D6B347-CA5D-44AE-9755-2CFB616AEF55}"/>
              </a:ext>
            </a:extLst>
          </p:cNvPr>
          <p:cNvSpPr/>
          <p:nvPr/>
        </p:nvSpPr>
        <p:spPr>
          <a:xfrm>
            <a:off x="1" y="20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CC2531D8-E5DF-4AE9-B466-3DB0A0663D60}"/>
              </a:ext>
            </a:extLst>
          </p:cNvPr>
          <p:cNvSpPr/>
          <p:nvPr/>
        </p:nvSpPr>
        <p:spPr>
          <a:xfrm>
            <a:off x="316527" y="88386"/>
            <a:ext cx="524438" cy="529217"/>
          </a:xfrm>
          <a:prstGeom prst="rect">
            <a:avLst/>
          </a:prstGeom>
          <a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xmlns="" id="{943E3768-6A6B-40D6-97CA-A46FF94735EF}"/>
              </a:ext>
            </a:extLst>
          </p:cNvPr>
          <p:cNvSpPr/>
          <p:nvPr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11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xmlns="" id="{E9DC50B9-DF3B-49EE-8D6F-8A0BDC0AC063}"/>
              </a:ext>
            </a:extLst>
          </p:cNvPr>
          <p:cNvSpPr/>
          <p:nvPr/>
        </p:nvSpPr>
        <p:spPr>
          <a:xfrm>
            <a:off x="2749450" y="171008"/>
            <a:ext cx="313568" cy="392713"/>
          </a:xfrm>
          <a:prstGeom prst="rect">
            <a:avLst/>
          </a:prstGeom>
          <a:blipFill>
            <a:blip r:embed="rId1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59D47C5-F7AD-427E-96E2-D6DC3F361F4B}"/>
              </a:ext>
            </a:extLst>
          </p:cNvPr>
          <p:cNvCxnSpPr/>
          <p:nvPr/>
        </p:nvCxnSpPr>
        <p:spPr>
          <a:xfrm flipH="1" flipV="1">
            <a:off x="2504496" y="18053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6" r:id="rId2"/>
    <p:sldLayoutId id="2147483822" r:id="rId3"/>
    <p:sldLayoutId id="2147483823" r:id="rId4"/>
    <p:sldLayoutId id="2147483824" r:id="rId5"/>
    <p:sldLayoutId id="2147483825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/>
        </p:nvSpPr>
        <p:spPr>
          <a:xfrm flipH="1">
            <a:off x="5743939" y="319547"/>
            <a:ext cx="45719" cy="547186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ln w="103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dirty="0"/>
          </a:p>
        </p:txBody>
      </p:sp>
      <p:sp>
        <p:nvSpPr>
          <p:cNvPr id="4" name="Rectángulo 16">
            <a:extLst>
              <a:ext uri="{FF2B5EF4-FFF2-40B4-BE49-F238E27FC236}">
                <a16:creationId xmlns="" xmlns:a16="http://schemas.microsoft.com/office/drawing/2014/main" id="{DEC69697-3647-4A51-94F5-B28A27F109DA}"/>
              </a:ext>
            </a:extLst>
          </p:cNvPr>
          <p:cNvSpPr/>
          <p:nvPr/>
        </p:nvSpPr>
        <p:spPr>
          <a:xfrm>
            <a:off x="1007841" y="1243698"/>
            <a:ext cx="7564657" cy="2059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s-ES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REANIMACIÓN CARDIOPULMONAR EN COVID-19</a:t>
            </a:r>
            <a:endParaRPr lang="es-ES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63474" y="3329933"/>
            <a:ext cx="5351798" cy="303929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defTabSz="457200"/>
            <a:r>
              <a:rPr lang="es-MX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pitchFamily="2" charset="0"/>
              </a:rPr>
              <a:t>Dra. Blanca Estela Herrera Morales</a:t>
            </a:r>
            <a:endParaRPr lang="es-MX" sz="1600" dirty="0">
              <a:solidFill>
                <a:prstClr val="black">
                  <a:lumMod val="50000"/>
                  <a:lumOff val="50000"/>
                </a:prstClr>
              </a:solidFill>
              <a:latin typeface="Montserrat SemiBold" panose="00000700000000000000" pitchFamily="2" charset="0"/>
            </a:endParaRPr>
          </a:p>
        </p:txBody>
      </p:sp>
      <p:sp>
        <p:nvSpPr>
          <p:cNvPr id="6" name="Rectángulo 14">
            <a:extLst>
              <a:ext uri="{FF2B5EF4-FFF2-40B4-BE49-F238E27FC236}">
                <a16:creationId xmlns="" xmlns:a16="http://schemas.microsoft.com/office/drawing/2014/main" id="{6D44BBB8-0DC5-40D0-9F4E-9B19FB271801}"/>
              </a:ext>
            </a:extLst>
          </p:cNvPr>
          <p:cNvSpPr/>
          <p:nvPr/>
        </p:nvSpPr>
        <p:spPr>
          <a:xfrm>
            <a:off x="375777" y="5572857"/>
            <a:ext cx="8634047" cy="138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en </a:t>
            </a: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Segundo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Nivel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910317"/>
            <a:ext cx="2123997" cy="71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77" y="4763153"/>
            <a:ext cx="1093445" cy="109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2" y="3909326"/>
            <a:ext cx="1984326" cy="81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9" y="4863083"/>
            <a:ext cx="795602" cy="9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ítulo 2">
            <a:extLst>
              <a:ext uri="{FF2B5EF4-FFF2-40B4-BE49-F238E27FC236}">
                <a16:creationId xmlns="" xmlns:a16="http://schemas.microsoft.com/office/drawing/2014/main" id="{665CFF3A-7FCE-4ABE-9C83-B83F4459D4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2194" y="4035202"/>
            <a:ext cx="4665426" cy="1655762"/>
          </a:xfrm>
        </p:spPr>
        <p:txBody>
          <a:bodyPr>
            <a:noAutofit/>
          </a:bodyPr>
          <a:lstStyle/>
          <a:p>
            <a:pPr algn="l"/>
            <a:r>
              <a:rPr lang="es-MX" sz="1200" dirty="0"/>
              <a:t>Médico Urgenciólogo-Intensivista</a:t>
            </a:r>
          </a:p>
          <a:p>
            <a:pPr algn="l"/>
            <a:r>
              <a:rPr lang="es-MX" sz="1200" dirty="0"/>
              <a:t>Maestra en Ciencias de la Salud</a:t>
            </a:r>
          </a:p>
          <a:p>
            <a:pPr algn="l"/>
            <a:r>
              <a:rPr lang="es-MX" sz="1200" dirty="0"/>
              <a:t>Coordinador Clínico de Educación e Investigación en Salud HGR 196</a:t>
            </a:r>
          </a:p>
          <a:p>
            <a:pPr algn="l"/>
            <a:r>
              <a:rPr lang="es-MX" sz="1200" dirty="0"/>
              <a:t>Médico Intensivista en Hospital Regional de Alta Especialidad Ixtapaluca</a:t>
            </a:r>
          </a:p>
          <a:p>
            <a:pPr algn="l"/>
            <a:r>
              <a:rPr lang="es-MX" sz="1200" dirty="0"/>
              <a:t>Vocal de Consejo de Medicina Crítica</a:t>
            </a:r>
          </a:p>
          <a:p>
            <a:pPr algn="l"/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2105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1537230F-F408-4514-8309-7A15D39F40EE}"/>
              </a:ext>
            </a:extLst>
          </p:cNvPr>
          <p:cNvSpPr txBox="1">
            <a:spLocks/>
          </p:cNvSpPr>
          <p:nvPr/>
        </p:nvSpPr>
        <p:spPr>
          <a:xfrm>
            <a:off x="107504" y="1515909"/>
            <a:ext cx="3691721" cy="1752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200" dirty="0" smtClean="0">
                <a:latin typeface="Montserrat" panose="00000500000000000000" pitchFamily="2" charset="0"/>
              </a:rPr>
              <a:t>La reanimación cardiopulmonar (RCP) es un procedimiento de emergencia que puede ser requerido en pacientes con COVID-19 </a:t>
            </a:r>
          </a:p>
          <a:p>
            <a:pPr algn="just"/>
            <a:r>
              <a:rPr lang="es-MX" sz="2200" dirty="0" smtClean="0">
                <a:latin typeface="Montserrat" panose="00000500000000000000" pitchFamily="2" charset="0"/>
              </a:rPr>
              <a:t>Antes de realizar el procedimiento de RCP, se deberá contar con lideres de Equipo de Respuesta Inmediato COVID y Equipo de Protección Personal</a:t>
            </a:r>
          </a:p>
          <a:p>
            <a:pPr algn="just"/>
            <a:endParaRPr lang="es-MX" sz="2200" dirty="0"/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4C41C2D5-4A62-49F0-96BD-79D9EE385A63}"/>
              </a:ext>
            </a:extLst>
          </p:cNvPr>
          <p:cNvSpPr txBox="1">
            <a:spLocks/>
          </p:cNvSpPr>
          <p:nvPr/>
        </p:nvSpPr>
        <p:spPr>
          <a:xfrm>
            <a:off x="0" y="33265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Introducción 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6" name="Imagen 4">
            <a:extLst>
              <a:ext uri="{FF2B5EF4-FFF2-40B4-BE49-F238E27FC236}">
                <a16:creationId xmlns="" xmlns:a16="http://schemas.microsoft.com/office/drawing/2014/main" id="{D43A19B6-6FC1-41CA-A1E3-36F64EEC91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6" t="40958" r="25242" b="6988"/>
          <a:stretch/>
        </p:blipFill>
        <p:spPr>
          <a:xfrm>
            <a:off x="3900948" y="1515909"/>
            <a:ext cx="5158249" cy="4351338"/>
          </a:xfrm>
          <a:prstGeom prst="rect">
            <a:avLst/>
          </a:prstGeom>
        </p:spPr>
      </p:pic>
      <p:sp>
        <p:nvSpPr>
          <p:cNvPr id="7" name="Rectángulo 5">
            <a:extLst>
              <a:ext uri="{FF2B5EF4-FFF2-40B4-BE49-F238E27FC236}">
                <a16:creationId xmlns="" xmlns:a16="http://schemas.microsoft.com/office/drawing/2014/main" id="{3F976EF9-9F84-4C4D-8040-E46D2AC4036E}"/>
              </a:ext>
            </a:extLst>
          </p:cNvPr>
          <p:cNvSpPr/>
          <p:nvPr/>
        </p:nvSpPr>
        <p:spPr>
          <a:xfrm>
            <a:off x="7597092" y="3787434"/>
            <a:ext cx="1367396" cy="13255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-</a:t>
            </a:r>
            <a:r>
              <a:rPr lang="es-MX" sz="1100" dirty="0"/>
              <a:t>Equipo de Protección Personal</a:t>
            </a:r>
          </a:p>
          <a:p>
            <a:pPr algn="ctr"/>
            <a:endParaRPr lang="es-MX" sz="1100" dirty="0"/>
          </a:p>
          <a:p>
            <a:pPr algn="ctr"/>
            <a:r>
              <a:rPr lang="es-MX" sz="1100" dirty="0"/>
              <a:t>-Equipo de Respuesta Inmediata COVID </a:t>
            </a:r>
            <a:r>
              <a:rPr lang="es-MX" sz="1200" dirty="0"/>
              <a:t>19</a:t>
            </a:r>
          </a:p>
        </p:txBody>
      </p:sp>
      <p:sp>
        <p:nvSpPr>
          <p:cNvPr id="8" name="Rectángulo 6">
            <a:extLst>
              <a:ext uri="{FF2B5EF4-FFF2-40B4-BE49-F238E27FC236}">
                <a16:creationId xmlns="" xmlns:a16="http://schemas.microsoft.com/office/drawing/2014/main" id="{C2806FCF-0A82-4460-A835-7167F2FE73C8}"/>
              </a:ext>
            </a:extLst>
          </p:cNvPr>
          <p:cNvSpPr/>
          <p:nvPr/>
        </p:nvSpPr>
        <p:spPr>
          <a:xfrm>
            <a:off x="4849564" y="6186352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00" dirty="0"/>
              <a:t>Adaptado de </a:t>
            </a:r>
            <a:r>
              <a:rPr lang="es-MX" sz="900" dirty="0" err="1"/>
              <a:t>DeVita</a:t>
            </a:r>
            <a:r>
              <a:rPr lang="es-MX" sz="900" dirty="0"/>
              <a:t> et al. </a:t>
            </a:r>
            <a:r>
              <a:rPr lang="es-MX" sz="900" dirty="0" err="1"/>
              <a:t>Findings</a:t>
            </a:r>
            <a:r>
              <a:rPr lang="es-MX" sz="900" dirty="0"/>
              <a:t> </a:t>
            </a:r>
            <a:r>
              <a:rPr lang="es-MX" sz="900" dirty="0" err="1"/>
              <a:t>of</a:t>
            </a:r>
            <a:r>
              <a:rPr lang="es-MX" sz="900" dirty="0"/>
              <a:t> </a:t>
            </a:r>
            <a:r>
              <a:rPr lang="es-MX" sz="900" dirty="0" err="1"/>
              <a:t>the</a:t>
            </a:r>
            <a:r>
              <a:rPr lang="es-MX" sz="900" dirty="0"/>
              <a:t> </a:t>
            </a:r>
            <a:r>
              <a:rPr lang="es-MX" sz="900" dirty="0" err="1"/>
              <a:t>first</a:t>
            </a:r>
            <a:r>
              <a:rPr lang="es-MX" sz="900" dirty="0"/>
              <a:t> </a:t>
            </a:r>
            <a:r>
              <a:rPr lang="es-MX" sz="900" dirty="0" err="1"/>
              <a:t>consensus</a:t>
            </a:r>
            <a:r>
              <a:rPr lang="es-MX" sz="900" dirty="0"/>
              <a:t> </a:t>
            </a:r>
            <a:r>
              <a:rPr lang="es-MX" sz="900" dirty="0" err="1"/>
              <a:t>conference</a:t>
            </a:r>
            <a:r>
              <a:rPr lang="es-MX" sz="900" dirty="0"/>
              <a:t> </a:t>
            </a:r>
            <a:r>
              <a:rPr lang="es-MX" sz="900" dirty="0" err="1"/>
              <a:t>on</a:t>
            </a:r>
            <a:r>
              <a:rPr lang="es-MX" sz="900" dirty="0"/>
              <a:t> medical </a:t>
            </a:r>
            <a:r>
              <a:rPr lang="es-MX" sz="900" dirty="0" err="1"/>
              <a:t>emergency</a:t>
            </a:r>
            <a:r>
              <a:rPr lang="es-MX" sz="900" dirty="0"/>
              <a:t> </a:t>
            </a:r>
            <a:r>
              <a:rPr lang="es-MX" sz="900" dirty="0" err="1"/>
              <a:t>teams</a:t>
            </a:r>
            <a:r>
              <a:rPr lang="es-MX" sz="900" dirty="0"/>
              <a:t>. </a:t>
            </a:r>
            <a:r>
              <a:rPr lang="es-MX" sz="900" dirty="0" err="1"/>
              <a:t>Crit</a:t>
            </a:r>
            <a:r>
              <a:rPr lang="es-MX" sz="900" dirty="0"/>
              <a:t> </a:t>
            </a:r>
            <a:r>
              <a:rPr lang="es-MX" sz="900" dirty="0" err="1"/>
              <a:t>Care</a:t>
            </a:r>
            <a:r>
              <a:rPr lang="es-MX" sz="900" dirty="0"/>
              <a:t> </a:t>
            </a:r>
            <a:r>
              <a:rPr lang="es-MX" sz="900" dirty="0" err="1"/>
              <a:t>Med</a:t>
            </a:r>
            <a:r>
              <a:rPr lang="es-MX" sz="900" dirty="0"/>
              <a:t> 2006;34:2463-78</a:t>
            </a:r>
          </a:p>
        </p:txBody>
      </p:sp>
    </p:spTree>
    <p:extLst>
      <p:ext uri="{BB962C8B-B14F-4D97-AF65-F5344CB8AC3E}">
        <p14:creationId xmlns:p14="http://schemas.microsoft.com/office/powerpoint/2010/main" val="402687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853" y="5983652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contenido 2">
            <a:extLst>
              <a:ext uri="{FF2B5EF4-FFF2-40B4-BE49-F238E27FC236}">
                <a16:creationId xmlns="" xmlns:a16="http://schemas.microsoft.com/office/drawing/2014/main" id="{27F3BB33-A163-443B-B162-E2F872F5C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331" y="1628800"/>
            <a:ext cx="5760640" cy="1752600"/>
          </a:xfrm>
        </p:spPr>
        <p:txBody>
          <a:bodyPr/>
          <a:lstStyle/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El número mínimo de reanimadores debe ser 3: </a:t>
            </a: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1. Experto en el manejo de la vía aérea </a:t>
            </a:r>
          </a:p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2. Integrante que realice las compresiones torácicas </a:t>
            </a:r>
          </a:p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3. Encargado del manejo del monitor, del cardio-desfibrilador y de la administración de </a:t>
            </a:r>
            <a:r>
              <a:rPr lang="es-MX" sz="22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medicamentos </a:t>
            </a: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3FF2F11D-8B68-45FD-9BEB-114DCBDE6E4E}"/>
              </a:ext>
            </a:extLst>
          </p:cNvPr>
          <p:cNvSpPr txBox="1">
            <a:spLocks/>
          </p:cNvSpPr>
          <p:nvPr/>
        </p:nvSpPr>
        <p:spPr>
          <a:xfrm>
            <a:off x="851719" y="205095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Equipo para Reanimación Cardiopulmonar en COVID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11" name="Imagen 3">
            <a:extLst>
              <a:ext uri="{FF2B5EF4-FFF2-40B4-BE49-F238E27FC236}">
                <a16:creationId xmlns="" xmlns:a16="http://schemas.microsoft.com/office/drawing/2014/main" id="{4CAEE65C-E388-4928-9A83-7F163D1212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694" t="26609" r="29596" b="51614"/>
          <a:stretch/>
        </p:blipFill>
        <p:spPr>
          <a:xfrm>
            <a:off x="6995692" y="1530658"/>
            <a:ext cx="1742728" cy="3266494"/>
          </a:xfrm>
          <a:prstGeom prst="rect">
            <a:avLst/>
          </a:prstGeom>
        </p:spPr>
      </p:pic>
      <p:sp>
        <p:nvSpPr>
          <p:cNvPr id="12" name="Rectángulo 5">
            <a:extLst>
              <a:ext uri="{FF2B5EF4-FFF2-40B4-BE49-F238E27FC236}">
                <a16:creationId xmlns="" xmlns:a16="http://schemas.microsoft.com/office/drawing/2014/main" id="{8FF5F702-463E-45B3-BB00-8AB693DBBD34}"/>
              </a:ext>
            </a:extLst>
          </p:cNvPr>
          <p:cNvSpPr/>
          <p:nvPr/>
        </p:nvSpPr>
        <p:spPr>
          <a:xfrm>
            <a:off x="-1657838" y="6538013"/>
            <a:ext cx="58293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dirty="0"/>
              <a:t>Interim Guidance for Healthcare Providers during COVID-19 outbreak. AHA 2020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2858040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975BCAA8-DE50-4E3E-A4C8-D8D37F75D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4896544" cy="1752600"/>
          </a:xfrm>
        </p:spPr>
        <p:txBody>
          <a:bodyPr/>
          <a:lstStyle/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Se deben prever todos los Equipos de Protección Personal (EPP) adecuados en todo escenario donde pueda ocurrir un paro cardio-respiratorio</a:t>
            </a: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dirty="0"/>
              <a:t> </a:t>
            </a:r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La pronta disponibilidad de EPP promoverá menos demora en el inicio de las compresiones </a:t>
            </a:r>
            <a:r>
              <a:rPr lang="es-MX" sz="22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torácicas</a:t>
            </a: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endParaRPr lang="es-MX" dirty="0"/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D34FB3DB-858F-4C75-99E4-4F11DDE8F98C}"/>
              </a:ext>
            </a:extLst>
          </p:cNvPr>
          <p:cNvSpPr txBox="1">
            <a:spLocks/>
          </p:cNvSpPr>
          <p:nvPr/>
        </p:nvSpPr>
        <p:spPr>
          <a:xfrm>
            <a:off x="-522946" y="260648"/>
            <a:ext cx="7886700" cy="7112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Condiciones para iniciar RCP en Pacientes COVID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Rectángulo 3">
            <a:extLst>
              <a:ext uri="{FF2B5EF4-FFF2-40B4-BE49-F238E27FC236}">
                <a16:creationId xmlns="" xmlns:a16="http://schemas.microsoft.com/office/drawing/2014/main" id="{412A1A88-DF23-43ED-BD4C-C35D70B71693}"/>
              </a:ext>
            </a:extLst>
          </p:cNvPr>
          <p:cNvSpPr/>
          <p:nvPr/>
        </p:nvSpPr>
        <p:spPr>
          <a:xfrm>
            <a:off x="117986" y="6349112"/>
            <a:ext cx="132921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dirty="0"/>
              <a:t>Pautas de los CDC. 2020 </a:t>
            </a:r>
          </a:p>
        </p:txBody>
      </p:sp>
      <p:pic>
        <p:nvPicPr>
          <p:cNvPr id="10" name="Imagen 5">
            <a:extLst>
              <a:ext uri="{FF2B5EF4-FFF2-40B4-BE49-F238E27FC236}">
                <a16:creationId xmlns="" xmlns:a16="http://schemas.microsoft.com/office/drawing/2014/main" id="{EFA360CF-77EF-4B02-BC2D-AB9DFAE4E5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234" t="33032" r="49436" b="2846"/>
          <a:stretch/>
        </p:blipFill>
        <p:spPr>
          <a:xfrm>
            <a:off x="5815221" y="1268760"/>
            <a:ext cx="2986624" cy="531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03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CC421589-E0F8-4D93-98CC-BC2E90589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7848872" cy="1752600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Arritmias cardiacas en pacientes hospitalizados (19.6%)</a:t>
            </a:r>
          </a:p>
          <a:p>
            <a:pPr algn="just">
              <a:lnSpc>
                <a:spcPct val="110000"/>
              </a:lnSpc>
            </a:pP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10000"/>
              </a:lnSpc>
            </a:pPr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Arritmias cardiacas en pacientes con SIRA en UCI (44.4</a:t>
            </a:r>
            <a:r>
              <a:rPr lang="es-MX" sz="22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%)</a:t>
            </a: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10000"/>
              </a:lnSpc>
            </a:pP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10000"/>
              </a:lnSpc>
            </a:pP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10000"/>
              </a:lnSpc>
            </a:pPr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10000"/>
              </a:lnSpc>
            </a:pPr>
            <a:r>
              <a:rPr lang="es-MX" sz="22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                       Taquicardia </a:t>
            </a:r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y Fibrilación Ventricular (5,9% )</a:t>
            </a:r>
          </a:p>
          <a:p>
            <a:pPr algn="just">
              <a:lnSpc>
                <a:spcPct val="110000"/>
              </a:lnSpc>
            </a:pPr>
            <a:r>
              <a:rPr lang="es-MX" sz="22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Estados </a:t>
            </a:r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de Choque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67DD9296-9B35-4833-AC67-02B69FC2EDAD}"/>
              </a:ext>
            </a:extLst>
          </p:cNvPr>
          <p:cNvSpPr txBox="1">
            <a:spLocks/>
          </p:cNvSpPr>
          <p:nvPr/>
        </p:nvSpPr>
        <p:spPr>
          <a:xfrm>
            <a:off x="-108520" y="188640"/>
            <a:ext cx="648072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Causas de paro cardiaco en pacientes con COVID-19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Flecha: hacia abajo 4">
            <a:extLst>
              <a:ext uri="{FF2B5EF4-FFF2-40B4-BE49-F238E27FC236}">
                <a16:creationId xmlns="" xmlns:a16="http://schemas.microsoft.com/office/drawing/2014/main" id="{686D553A-7000-4CB1-B042-52AAE11D69CD}"/>
              </a:ext>
            </a:extLst>
          </p:cNvPr>
          <p:cNvSpPr/>
          <p:nvPr/>
        </p:nvSpPr>
        <p:spPr>
          <a:xfrm>
            <a:off x="4435545" y="3068960"/>
            <a:ext cx="1184564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5">
            <a:extLst>
              <a:ext uri="{FF2B5EF4-FFF2-40B4-BE49-F238E27FC236}">
                <a16:creationId xmlns="" xmlns:a16="http://schemas.microsoft.com/office/drawing/2014/main" id="{FD721BAD-3098-4C7C-BE0D-D756C45F2978}"/>
              </a:ext>
            </a:extLst>
          </p:cNvPr>
          <p:cNvSpPr/>
          <p:nvPr/>
        </p:nvSpPr>
        <p:spPr>
          <a:xfrm>
            <a:off x="67741" y="6559595"/>
            <a:ext cx="10502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b="0" i="0" dirty="0" err="1">
                <a:solidFill>
                  <a:srgbClr val="000000"/>
                </a:solidFill>
                <a:effectLst/>
                <a:latin typeface="HelveticaNeue"/>
              </a:rPr>
              <a:t>Circulation</a:t>
            </a:r>
            <a:r>
              <a:rPr lang="es-MX" sz="900" b="0" i="0" dirty="0">
                <a:solidFill>
                  <a:srgbClr val="000000"/>
                </a:solidFill>
                <a:effectLst/>
                <a:latin typeface="HelveticaNeue"/>
              </a:rPr>
              <a:t>. 2020</a:t>
            </a:r>
          </a:p>
        </p:txBody>
      </p:sp>
    </p:spTree>
    <p:extLst>
      <p:ext uri="{BB962C8B-B14F-4D97-AF65-F5344CB8AC3E}">
        <p14:creationId xmlns:p14="http://schemas.microsoft.com/office/powerpoint/2010/main" val="1236003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3">
            <a:extLst>
              <a:ext uri="{FF2B5EF4-FFF2-40B4-BE49-F238E27FC236}">
                <a16:creationId xmlns="" xmlns:a16="http://schemas.microsoft.com/office/drawing/2014/main" id="{74BF41EB-EC48-4051-B4FF-DC8F8BA68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02" y="0"/>
            <a:ext cx="8874457" cy="6858000"/>
          </a:xfrm>
          <a:prstGeom prst="rect">
            <a:avLst/>
          </a:prstGeom>
        </p:spPr>
      </p:pic>
      <p:sp>
        <p:nvSpPr>
          <p:cNvPr id="8" name="Rectángulo 1">
            <a:extLst>
              <a:ext uri="{FF2B5EF4-FFF2-40B4-BE49-F238E27FC236}">
                <a16:creationId xmlns="" xmlns:a16="http://schemas.microsoft.com/office/drawing/2014/main" id="{CEC53050-4457-4539-95A3-FDF33DC7B0C0}"/>
              </a:ext>
            </a:extLst>
          </p:cNvPr>
          <p:cNvSpPr/>
          <p:nvPr/>
        </p:nvSpPr>
        <p:spPr>
          <a:xfrm>
            <a:off x="223428" y="2330245"/>
            <a:ext cx="1457999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Síndrome Coronario Agudo IAM CESST Y SESST</a:t>
            </a:r>
          </a:p>
        </p:txBody>
      </p:sp>
      <p:sp>
        <p:nvSpPr>
          <p:cNvPr id="9" name="Rectángulo 5">
            <a:extLst>
              <a:ext uri="{FF2B5EF4-FFF2-40B4-BE49-F238E27FC236}">
                <a16:creationId xmlns="" xmlns:a16="http://schemas.microsoft.com/office/drawing/2014/main" id="{E3C86A02-BB32-4B38-9077-B053AE327A8B}"/>
              </a:ext>
            </a:extLst>
          </p:cNvPr>
          <p:cNvSpPr/>
          <p:nvPr/>
        </p:nvSpPr>
        <p:spPr>
          <a:xfrm>
            <a:off x="1725671" y="2330245"/>
            <a:ext cx="1457999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Lesión Miocárdica Aguda sin Obstrucción</a:t>
            </a:r>
          </a:p>
        </p:txBody>
      </p:sp>
      <p:sp>
        <p:nvSpPr>
          <p:cNvPr id="10" name="Rectángulo 6">
            <a:extLst>
              <a:ext uri="{FF2B5EF4-FFF2-40B4-BE49-F238E27FC236}">
                <a16:creationId xmlns="" xmlns:a16="http://schemas.microsoft.com/office/drawing/2014/main" id="{5FAB7BA9-55E4-4CFE-A5E6-D534719CD842}"/>
              </a:ext>
            </a:extLst>
          </p:cNvPr>
          <p:cNvSpPr/>
          <p:nvPr/>
        </p:nvSpPr>
        <p:spPr>
          <a:xfrm>
            <a:off x="3238975" y="2330245"/>
            <a:ext cx="1344086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Arritmias </a:t>
            </a:r>
          </a:p>
        </p:txBody>
      </p:sp>
      <p:sp>
        <p:nvSpPr>
          <p:cNvPr id="11" name="Rectángulo 7">
            <a:extLst>
              <a:ext uri="{FF2B5EF4-FFF2-40B4-BE49-F238E27FC236}">
                <a16:creationId xmlns="" xmlns:a16="http://schemas.microsoft.com/office/drawing/2014/main" id="{C63B9262-8EC8-4F3C-8D09-74E1A69C0103}"/>
              </a:ext>
            </a:extLst>
          </p:cNvPr>
          <p:cNvSpPr/>
          <p:nvPr/>
        </p:nvSpPr>
        <p:spPr>
          <a:xfrm>
            <a:off x="4642301" y="2330245"/>
            <a:ext cx="1457999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Falla cardiaca y choque cardiogénico</a:t>
            </a:r>
          </a:p>
        </p:txBody>
      </p:sp>
      <p:sp>
        <p:nvSpPr>
          <p:cNvPr id="12" name="Rectángulo 8">
            <a:extLst>
              <a:ext uri="{FF2B5EF4-FFF2-40B4-BE49-F238E27FC236}">
                <a16:creationId xmlns="" xmlns:a16="http://schemas.microsoft.com/office/drawing/2014/main" id="{1AC221AB-13FF-44DB-A2F4-65DB777A5635}"/>
              </a:ext>
            </a:extLst>
          </p:cNvPr>
          <p:cNvSpPr/>
          <p:nvPr/>
        </p:nvSpPr>
        <p:spPr>
          <a:xfrm>
            <a:off x="6129920" y="2330245"/>
            <a:ext cx="1457999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Derrame pericárdico y </a:t>
            </a:r>
            <a:r>
              <a:rPr lang="es-MX" sz="1400" dirty="0" err="1"/>
              <a:t>Tamponade</a:t>
            </a:r>
            <a:endParaRPr lang="es-MX" sz="1400" dirty="0"/>
          </a:p>
        </p:txBody>
      </p:sp>
      <p:sp>
        <p:nvSpPr>
          <p:cNvPr id="13" name="Rectángulo 9">
            <a:extLst>
              <a:ext uri="{FF2B5EF4-FFF2-40B4-BE49-F238E27FC236}">
                <a16:creationId xmlns="" xmlns:a16="http://schemas.microsoft.com/office/drawing/2014/main" id="{4B1E2BFD-34D9-414C-9FEE-56016F604F3F}"/>
              </a:ext>
            </a:extLst>
          </p:cNvPr>
          <p:cNvSpPr/>
          <p:nvPr/>
        </p:nvSpPr>
        <p:spPr>
          <a:xfrm>
            <a:off x="7617539" y="2330245"/>
            <a:ext cx="1457999" cy="76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Complicaciones Tromboembólicas</a:t>
            </a:r>
          </a:p>
        </p:txBody>
      </p:sp>
      <p:sp>
        <p:nvSpPr>
          <p:cNvPr id="14" name="Rectángulo 2">
            <a:extLst>
              <a:ext uri="{FF2B5EF4-FFF2-40B4-BE49-F238E27FC236}">
                <a16:creationId xmlns="" xmlns:a16="http://schemas.microsoft.com/office/drawing/2014/main" id="{8DD8E7D7-FD8E-4DBD-8AA9-52D7E5AF459D}"/>
              </a:ext>
            </a:extLst>
          </p:cNvPr>
          <p:cNvSpPr/>
          <p:nvPr/>
        </p:nvSpPr>
        <p:spPr>
          <a:xfrm>
            <a:off x="431391" y="6091085"/>
            <a:ext cx="1294280" cy="5161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Miocarditis </a:t>
            </a:r>
          </a:p>
        </p:txBody>
      </p:sp>
      <p:sp>
        <p:nvSpPr>
          <p:cNvPr id="15" name="Rectángulo 10">
            <a:extLst>
              <a:ext uri="{FF2B5EF4-FFF2-40B4-BE49-F238E27FC236}">
                <a16:creationId xmlns="" xmlns:a16="http://schemas.microsoft.com/office/drawing/2014/main" id="{A8A99B56-2E20-4CE0-93A1-8520905EE7FF}"/>
              </a:ext>
            </a:extLst>
          </p:cNvPr>
          <p:cNvSpPr/>
          <p:nvPr/>
        </p:nvSpPr>
        <p:spPr>
          <a:xfrm>
            <a:off x="1807530" y="6091085"/>
            <a:ext cx="1294280" cy="5161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Desregulación de Citocinas  </a:t>
            </a:r>
          </a:p>
        </p:txBody>
      </p:sp>
      <p:sp>
        <p:nvSpPr>
          <p:cNvPr id="16" name="Rectángulo 11">
            <a:extLst>
              <a:ext uri="{FF2B5EF4-FFF2-40B4-BE49-F238E27FC236}">
                <a16:creationId xmlns="" xmlns:a16="http://schemas.microsoft.com/office/drawing/2014/main" id="{53FE3C6C-20C2-40C0-B2D5-50F4CC8FE245}"/>
              </a:ext>
            </a:extLst>
          </p:cNvPr>
          <p:cNvSpPr/>
          <p:nvPr/>
        </p:nvSpPr>
        <p:spPr>
          <a:xfrm>
            <a:off x="3183669" y="6091085"/>
            <a:ext cx="1294280" cy="5161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Miocardiopatía por estrés  </a:t>
            </a:r>
          </a:p>
        </p:txBody>
      </p:sp>
      <p:sp>
        <p:nvSpPr>
          <p:cNvPr id="17" name="Rectángulo 13">
            <a:extLst>
              <a:ext uri="{FF2B5EF4-FFF2-40B4-BE49-F238E27FC236}">
                <a16:creationId xmlns="" xmlns:a16="http://schemas.microsoft.com/office/drawing/2014/main" id="{F4D83143-995F-4767-9D13-62206CB686F8}"/>
              </a:ext>
            </a:extLst>
          </p:cNvPr>
          <p:cNvSpPr/>
          <p:nvPr/>
        </p:nvSpPr>
        <p:spPr>
          <a:xfrm>
            <a:off x="214007" y="188640"/>
            <a:ext cx="3521660" cy="7669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latin typeface="Montserrat ExtraBold" panose="00000900000000000000" pitchFamily="2" charset="0"/>
              </a:rPr>
              <a:t>Causas Cardiovasculares </a:t>
            </a:r>
          </a:p>
        </p:txBody>
      </p:sp>
      <p:sp>
        <p:nvSpPr>
          <p:cNvPr id="22" name="Rectángulo 14">
            <a:extLst>
              <a:ext uri="{FF2B5EF4-FFF2-40B4-BE49-F238E27FC236}">
                <a16:creationId xmlns="" xmlns:a16="http://schemas.microsoft.com/office/drawing/2014/main" id="{E6D5E113-A2CD-4065-81DA-73A7C0B531E9}"/>
              </a:ext>
            </a:extLst>
          </p:cNvPr>
          <p:cNvSpPr/>
          <p:nvPr/>
        </p:nvSpPr>
        <p:spPr>
          <a:xfrm>
            <a:off x="7821394" y="6358536"/>
            <a:ext cx="10502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b="0" i="0" dirty="0" err="1">
                <a:solidFill>
                  <a:srgbClr val="000000"/>
                </a:solidFill>
                <a:effectLst/>
                <a:latin typeface="HelveticaNeue"/>
              </a:rPr>
              <a:t>Circulation</a:t>
            </a:r>
            <a:r>
              <a:rPr lang="es-MX" sz="900" b="0" i="0" dirty="0">
                <a:solidFill>
                  <a:srgbClr val="000000"/>
                </a:solidFill>
                <a:effectLst/>
                <a:latin typeface="HelveticaNeue"/>
              </a:rPr>
              <a:t>. 2020</a:t>
            </a:r>
          </a:p>
        </p:txBody>
      </p:sp>
    </p:spTree>
    <p:extLst>
      <p:ext uri="{BB962C8B-B14F-4D97-AF65-F5344CB8AC3E}">
        <p14:creationId xmlns:p14="http://schemas.microsoft.com/office/powerpoint/2010/main" val="1236003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" r="3306"/>
          <a:stretch/>
        </p:blipFill>
        <p:spPr bwMode="auto">
          <a:xfrm>
            <a:off x="239947" y="1268760"/>
            <a:ext cx="837513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00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4B796CB4-0162-4FCA-B2E7-760540507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18" y="1700808"/>
            <a:ext cx="4048750" cy="1752600"/>
          </a:xfrm>
        </p:spPr>
        <p:txBody>
          <a:bodyPr/>
          <a:lstStyle/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Mayor riesgo de aerosoles durante las compresiones torácicas  y maniobras de ventilación.</a:t>
            </a: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Riesgo relevante de contaminación para el equipo auxiliar.</a:t>
            </a:r>
          </a:p>
          <a:p>
            <a:pPr algn="just"/>
            <a:endParaRPr lang="es-MX" dirty="0"/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E0B8E329-76DE-48FE-985B-A35EA76AAFCF}"/>
              </a:ext>
            </a:extLst>
          </p:cNvPr>
          <p:cNvSpPr txBox="1">
            <a:spLocks/>
          </p:cNvSpPr>
          <p:nvPr/>
        </p:nvSpPr>
        <p:spPr>
          <a:xfrm>
            <a:off x="323528" y="188640"/>
            <a:ext cx="5076056" cy="13271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¿Por qué exige una atención especial?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9" name="Imagen 3">
            <a:extLst>
              <a:ext uri="{FF2B5EF4-FFF2-40B4-BE49-F238E27FC236}">
                <a16:creationId xmlns="" xmlns:a16="http://schemas.microsoft.com/office/drawing/2014/main" id="{9439DA37-7DF6-44AE-A240-D6A779A63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946" y="964873"/>
            <a:ext cx="4199746" cy="5893127"/>
          </a:xfrm>
          <a:prstGeom prst="rect">
            <a:avLst/>
          </a:prstGeom>
        </p:spPr>
      </p:pic>
      <p:sp>
        <p:nvSpPr>
          <p:cNvPr id="10" name="Rectángulo 5">
            <a:extLst>
              <a:ext uri="{FF2B5EF4-FFF2-40B4-BE49-F238E27FC236}">
                <a16:creationId xmlns="" xmlns:a16="http://schemas.microsoft.com/office/drawing/2014/main" id="{B440832F-740D-48E0-8EF6-3F8773454A56}"/>
              </a:ext>
            </a:extLst>
          </p:cNvPr>
          <p:cNvSpPr/>
          <p:nvPr/>
        </p:nvSpPr>
        <p:spPr>
          <a:xfrm>
            <a:off x="33671" y="6559595"/>
            <a:ext cx="23775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>
                <a:solidFill>
                  <a:srgbClr val="333333"/>
                </a:solidFill>
                <a:latin typeface="Arial" panose="020B0604020202020204" pitchFamily="34" charset="0"/>
              </a:rPr>
              <a:t>COVID-19 Evidence Bites, April 14, 2020</a:t>
            </a:r>
            <a:endParaRPr lang="en-US" sz="9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003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1A0A2670-1711-4A4C-96DC-C2B8047EF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5976" y="1668575"/>
            <a:ext cx="4176464" cy="1752600"/>
          </a:xfrm>
        </p:spPr>
        <p:txBody>
          <a:bodyPr/>
          <a:lstStyle/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La participación en la RCP, la realización de compresiones torácicas se asocia con un riesgo 3-5x mayor. </a:t>
            </a: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Si es causal, esto representa un aumento del riesgo absoluto del 40%, un enorme potencial de daño.</a:t>
            </a:r>
          </a:p>
        </p:txBody>
      </p:sp>
      <p:sp>
        <p:nvSpPr>
          <p:cNvPr id="8" name="Rectángulo 4">
            <a:extLst>
              <a:ext uri="{FF2B5EF4-FFF2-40B4-BE49-F238E27FC236}">
                <a16:creationId xmlns="" xmlns:a16="http://schemas.microsoft.com/office/drawing/2014/main" id="{016067EC-E83F-4B12-9F7B-53697826FB1C}"/>
              </a:ext>
            </a:extLst>
          </p:cNvPr>
          <p:cNvSpPr/>
          <p:nvPr/>
        </p:nvSpPr>
        <p:spPr>
          <a:xfrm>
            <a:off x="0" y="6562603"/>
            <a:ext cx="23775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>
                <a:solidFill>
                  <a:srgbClr val="333333"/>
                </a:solidFill>
                <a:latin typeface="Arial" panose="020B0604020202020204" pitchFamily="34" charset="0"/>
              </a:rPr>
              <a:t>COVID-19 Evidence Bites, April 14, 2020</a:t>
            </a:r>
            <a:endParaRPr lang="en-US" sz="9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2" descr="El Plan Nacional de RCP – Semicyuc">
            <a:extLst>
              <a:ext uri="{FF2B5EF4-FFF2-40B4-BE49-F238E27FC236}">
                <a16:creationId xmlns="" xmlns:a16="http://schemas.microsoft.com/office/drawing/2014/main" id="{DB0FE740-99F8-4BE1-90E9-37EE922F57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5"/>
          <a:stretch/>
        </p:blipFill>
        <p:spPr bwMode="auto">
          <a:xfrm>
            <a:off x="539552" y="1700808"/>
            <a:ext cx="3421418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00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4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/>
          <a:p>
            <a:endParaRPr lang="es-MX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02FF88C2-2A6E-4FC0-8E7D-7977CC28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82" y="442913"/>
            <a:ext cx="8873837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00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993147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F152E76B-11F7-444B-8886-83068B873E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6400800" cy="1752600"/>
          </a:xfrm>
        </p:spPr>
        <p:txBody>
          <a:bodyPr/>
          <a:lstStyle/>
          <a:p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La vigilancia estricta del paciente </a:t>
            </a:r>
          </a:p>
          <a:p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Prevención del evento mediante scores (NEWS2)</a:t>
            </a:r>
          </a:p>
          <a:p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Tener listo y contar con el EPP completo</a:t>
            </a:r>
          </a:p>
          <a:p>
            <a:endParaRPr lang="es-MX" sz="220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200" dirty="0">
                <a:solidFill>
                  <a:schemeClr val="tx1"/>
                </a:solidFill>
                <a:latin typeface="Montserrat" panose="00000500000000000000" pitchFamily="2" charset="0"/>
              </a:rPr>
              <a:t>Mejora la eficacia de las maniobras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0032436A-F96D-49EE-AB55-BE64E0D0B936}"/>
              </a:ext>
            </a:extLst>
          </p:cNvPr>
          <p:cNvSpPr txBox="1">
            <a:spLocks/>
          </p:cNvSpPr>
          <p:nvPr/>
        </p:nvSpPr>
        <p:spPr>
          <a:xfrm>
            <a:off x="1691680" y="188640"/>
            <a:ext cx="42313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Prevención del evento de RCP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Flecha: hacia abajo 3">
            <a:extLst>
              <a:ext uri="{FF2B5EF4-FFF2-40B4-BE49-F238E27FC236}">
                <a16:creationId xmlns="" xmlns:a16="http://schemas.microsoft.com/office/drawing/2014/main" id="{7A74BAB3-822E-45C4-87AF-679B5ACE6B8A}"/>
              </a:ext>
            </a:extLst>
          </p:cNvPr>
          <p:cNvSpPr/>
          <p:nvPr/>
        </p:nvSpPr>
        <p:spPr>
          <a:xfrm>
            <a:off x="2860796" y="3284984"/>
            <a:ext cx="870045" cy="13930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900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3">
            <a:extLst>
              <a:ext uri="{FF2B5EF4-FFF2-40B4-BE49-F238E27FC236}">
                <a16:creationId xmlns="" xmlns:a16="http://schemas.microsoft.com/office/drawing/2014/main" id="{C4637976-EFB5-4B40-9757-BC05C2B81D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239" t="47427" r="22201"/>
          <a:stretch/>
        </p:blipFill>
        <p:spPr>
          <a:xfrm>
            <a:off x="224178" y="1303463"/>
            <a:ext cx="8393373" cy="5282087"/>
          </a:xfrm>
          <a:prstGeom prst="rect">
            <a:avLst/>
          </a:prstGeom>
        </p:spPr>
      </p:pic>
      <p:sp>
        <p:nvSpPr>
          <p:cNvPr id="8" name="Rectángulo 4">
            <a:extLst>
              <a:ext uri="{FF2B5EF4-FFF2-40B4-BE49-F238E27FC236}">
                <a16:creationId xmlns="" xmlns:a16="http://schemas.microsoft.com/office/drawing/2014/main" id="{1D51C461-6FFC-4D1E-A76C-68B8BEE2CF93}"/>
              </a:ext>
            </a:extLst>
          </p:cNvPr>
          <p:cNvSpPr/>
          <p:nvPr/>
        </p:nvSpPr>
        <p:spPr>
          <a:xfrm>
            <a:off x="230005" y="188640"/>
            <a:ext cx="66498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MX" sz="24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Escala de advertencia temprana NEWS 2 (</a:t>
            </a:r>
            <a:r>
              <a:rPr lang="es-MX" sz="2400" dirty="0" err="1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National</a:t>
            </a:r>
            <a:r>
              <a:rPr lang="es-MX" sz="24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 </a:t>
            </a:r>
            <a:r>
              <a:rPr lang="es-MX" sz="2400" dirty="0" err="1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Early</a:t>
            </a:r>
            <a:r>
              <a:rPr lang="es-MX" sz="24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 </a:t>
            </a:r>
            <a:r>
              <a:rPr lang="es-MX" sz="2400" dirty="0" err="1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Warning</a:t>
            </a:r>
            <a:r>
              <a:rPr lang="es-MX" sz="24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 Score 2).</a:t>
            </a:r>
          </a:p>
        </p:txBody>
      </p:sp>
      <p:sp>
        <p:nvSpPr>
          <p:cNvPr id="9" name="1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900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4">
            <a:extLst>
              <a:ext uri="{FF2B5EF4-FFF2-40B4-BE49-F238E27FC236}">
                <a16:creationId xmlns="" xmlns:a16="http://schemas.microsoft.com/office/drawing/2014/main" id="{14EE8952-8842-492F-B6A9-0AB20124F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25351"/>
              </p:ext>
            </p:extLst>
          </p:nvPr>
        </p:nvGraphicFramePr>
        <p:xfrm>
          <a:off x="189764" y="1340768"/>
          <a:ext cx="6182437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532">
                  <a:extLst>
                    <a:ext uri="{9D8B030D-6E8A-4147-A177-3AD203B41FA5}">
                      <a16:colId xmlns="" xmlns:a16="http://schemas.microsoft.com/office/drawing/2014/main" val="2153641452"/>
                    </a:ext>
                  </a:extLst>
                </a:gridCol>
                <a:gridCol w="1668439">
                  <a:extLst>
                    <a:ext uri="{9D8B030D-6E8A-4147-A177-3AD203B41FA5}">
                      <a16:colId xmlns="" xmlns:a16="http://schemas.microsoft.com/office/drawing/2014/main" val="1200098397"/>
                    </a:ext>
                  </a:extLst>
                </a:gridCol>
                <a:gridCol w="2190466">
                  <a:extLst>
                    <a:ext uri="{9D8B030D-6E8A-4147-A177-3AD203B41FA5}">
                      <a16:colId xmlns="" xmlns:a16="http://schemas.microsoft.com/office/drawing/2014/main" val="98508152"/>
                    </a:ext>
                  </a:extLst>
                </a:gridCol>
              </a:tblGrid>
              <a:tr h="766321">
                <a:tc>
                  <a:txBody>
                    <a:bodyPr/>
                    <a:lstStyle/>
                    <a:p>
                      <a:r>
                        <a:rPr lang="es-MX" b="1" dirty="0"/>
                        <a:t>CALIFICACIÓN NEWS 2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b="1" dirty="0"/>
                        <a:t>RANGO CLÍNICO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b="1" dirty="0"/>
                        <a:t>TRIAGE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4153658399"/>
                  </a:ext>
                </a:extLst>
              </a:tr>
              <a:tr h="766321">
                <a:tc>
                  <a:txBody>
                    <a:bodyPr/>
                    <a:lstStyle/>
                    <a:p>
                      <a:r>
                        <a:rPr lang="es-MX" sz="2000" b="1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Bajo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2000" b="1" dirty="0" err="1"/>
                        <a:t>Azúl</a:t>
                      </a:r>
                      <a:r>
                        <a:rPr lang="es-MX" sz="2000" b="1" dirty="0"/>
                        <a:t>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182728242"/>
                  </a:ext>
                </a:extLst>
              </a:tr>
              <a:tr h="766321">
                <a:tc>
                  <a:txBody>
                    <a:bodyPr/>
                    <a:lstStyle/>
                    <a:p>
                      <a:r>
                        <a:rPr lang="es-MX" sz="2000" b="1" dirty="0"/>
                        <a:t>1-4</a:t>
                      </a:r>
                    </a:p>
                  </a:txBody>
                  <a:tcPr marL="68580" marR="6858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Bajo </a:t>
                      </a:r>
                    </a:p>
                  </a:txBody>
                  <a:tcPr marL="68580" marR="6858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Verde </a:t>
                      </a:r>
                    </a:p>
                  </a:txBody>
                  <a:tcPr marL="68580" marR="6858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81748871"/>
                  </a:ext>
                </a:extLst>
              </a:tr>
              <a:tr h="776908">
                <a:tc>
                  <a:txBody>
                    <a:bodyPr/>
                    <a:lstStyle/>
                    <a:p>
                      <a:r>
                        <a:rPr lang="es-MX" sz="2000" b="1" dirty="0"/>
                        <a:t>3 en cualquier parámetro</a:t>
                      </a:r>
                    </a:p>
                  </a:txBody>
                  <a:tcPr marL="68580" marR="6858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Bajo/Medio</a:t>
                      </a:r>
                    </a:p>
                  </a:txBody>
                  <a:tcPr marL="68580" marR="6858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Amarillo </a:t>
                      </a:r>
                    </a:p>
                  </a:txBody>
                  <a:tcPr marL="68580" marR="685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430086"/>
                  </a:ext>
                </a:extLst>
              </a:tr>
              <a:tr h="766321">
                <a:tc>
                  <a:txBody>
                    <a:bodyPr/>
                    <a:lstStyle/>
                    <a:p>
                      <a:r>
                        <a:rPr lang="es-MX" sz="2000" b="1" dirty="0"/>
                        <a:t>5-6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Medio 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/>
                        <a:t>Naranja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7237962"/>
                  </a:ext>
                </a:extLst>
              </a:tr>
              <a:tr h="766321">
                <a:tc>
                  <a:txBody>
                    <a:bodyPr/>
                    <a:lstStyle/>
                    <a:p>
                      <a:r>
                        <a:rPr lang="es-MX" sz="2000" b="1" dirty="0">
                          <a:solidFill>
                            <a:schemeClr val="bg1"/>
                          </a:solidFill>
                        </a:rPr>
                        <a:t>7 o más</a:t>
                      </a:r>
                    </a:p>
                  </a:txBody>
                  <a:tcPr marL="68580" marR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>
                          <a:solidFill>
                            <a:schemeClr val="bg1"/>
                          </a:solidFill>
                        </a:rPr>
                        <a:t>Alto </a:t>
                      </a:r>
                    </a:p>
                  </a:txBody>
                  <a:tcPr marL="68580" marR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000" b="1" dirty="0">
                          <a:solidFill>
                            <a:schemeClr val="bg1"/>
                          </a:solidFill>
                        </a:rPr>
                        <a:t>Rojo</a:t>
                      </a:r>
                    </a:p>
                  </a:txBody>
                  <a:tcPr marL="68580" marR="6858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7280121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4FE12B19-25BC-48AB-920F-FADB400D4C46}"/>
              </a:ext>
            </a:extLst>
          </p:cNvPr>
          <p:cNvSpPr txBox="1"/>
          <p:nvPr/>
        </p:nvSpPr>
        <p:spPr>
          <a:xfrm>
            <a:off x="7359556" y="3323230"/>
            <a:ext cx="1589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Equipo de Respuesta Rápida COVID-19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="" xmlns:a16="http://schemas.microsoft.com/office/drawing/2014/main" id="{1D7B3D9D-C770-42B8-9036-4A5C1306EF8F}"/>
              </a:ext>
            </a:extLst>
          </p:cNvPr>
          <p:cNvSpPr/>
          <p:nvPr/>
        </p:nvSpPr>
        <p:spPr>
          <a:xfrm>
            <a:off x="6683550" y="5229200"/>
            <a:ext cx="573206" cy="53226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extLst>
              <a:ext uri="{FF2B5EF4-FFF2-40B4-BE49-F238E27FC236}">
                <a16:creationId xmlns="" xmlns:a16="http://schemas.microsoft.com/office/drawing/2014/main" id="{F5940648-8F44-4FEC-B923-E5505EB713BE}"/>
              </a:ext>
            </a:extLst>
          </p:cNvPr>
          <p:cNvSpPr/>
          <p:nvPr/>
        </p:nvSpPr>
        <p:spPr>
          <a:xfrm>
            <a:off x="6451428" y="3544297"/>
            <a:ext cx="777923" cy="91360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F078BA9E-BDB9-475A-8F09-99FEBE0F0651}"/>
              </a:ext>
            </a:extLst>
          </p:cNvPr>
          <p:cNvSpPr txBox="1"/>
          <p:nvPr/>
        </p:nvSpPr>
        <p:spPr>
          <a:xfrm>
            <a:off x="7468754" y="5068414"/>
            <a:ext cx="149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Preparación para manejo de vía aérea y RCP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BB71C8FF-CB3B-489F-8956-3995230B7CE1}"/>
              </a:ext>
            </a:extLst>
          </p:cNvPr>
          <p:cNvSpPr txBox="1"/>
          <p:nvPr/>
        </p:nvSpPr>
        <p:spPr>
          <a:xfrm>
            <a:off x="409435" y="188640"/>
            <a:ext cx="596276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MX" sz="24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Respuesta de la escala NEWS ante la calificación de los rangos</a:t>
            </a:r>
          </a:p>
        </p:txBody>
      </p:sp>
    </p:spTree>
    <p:extLst>
      <p:ext uri="{BB962C8B-B14F-4D97-AF65-F5344CB8AC3E}">
        <p14:creationId xmlns:p14="http://schemas.microsoft.com/office/powerpoint/2010/main" val="3439137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5">
            <a:extLst>
              <a:ext uri="{FF2B5EF4-FFF2-40B4-BE49-F238E27FC236}">
                <a16:creationId xmlns="" xmlns:a16="http://schemas.microsoft.com/office/drawing/2014/main" id="{86E88BD7-2188-4408-88FC-0D4051C7B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28564"/>
            <a:ext cx="9044851" cy="876300"/>
          </a:xfrm>
        </p:spPr>
        <p:txBody>
          <a:bodyPr/>
          <a:lstStyle/>
          <a:p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</a:rPr>
              <a:t>A los pacientes ingresados a Hospitalización por COVID-19, se deberá de evaluar la dificultad para la intubación orotraqueal (LEMON, </a:t>
            </a:r>
            <a:r>
              <a:rPr lang="es-MX" sz="1800" dirty="0" err="1">
                <a:solidFill>
                  <a:schemeClr val="tx1"/>
                </a:solidFill>
                <a:latin typeface="Montserrat" panose="00000500000000000000" pitchFamily="2" charset="0"/>
              </a:rPr>
              <a:t>Malampati</a:t>
            </a:r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</a:rPr>
              <a:t>)</a:t>
            </a:r>
          </a:p>
        </p:txBody>
      </p:sp>
      <p:sp>
        <p:nvSpPr>
          <p:cNvPr id="8" name="Título 4">
            <a:extLst>
              <a:ext uri="{FF2B5EF4-FFF2-40B4-BE49-F238E27FC236}">
                <a16:creationId xmlns="" xmlns:a16="http://schemas.microsoft.com/office/drawing/2014/main" id="{6FB21DCD-AC04-4B18-A2CF-518B4A5F063C}"/>
              </a:ext>
            </a:extLst>
          </p:cNvPr>
          <p:cNvSpPr txBox="1">
            <a:spLocks/>
          </p:cNvSpPr>
          <p:nvPr/>
        </p:nvSpPr>
        <p:spPr>
          <a:xfrm>
            <a:off x="0" y="188640"/>
            <a:ext cx="6403403" cy="8953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Prevenir una vía aérea difícil para RCP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Rectángulo 6">
            <a:extLst>
              <a:ext uri="{FF2B5EF4-FFF2-40B4-BE49-F238E27FC236}">
                <a16:creationId xmlns="" xmlns:a16="http://schemas.microsoft.com/office/drawing/2014/main" id="{F77078BF-078D-4E50-8DFF-AB7E0E9CC3AB}"/>
              </a:ext>
            </a:extLst>
          </p:cNvPr>
          <p:cNvSpPr/>
          <p:nvPr/>
        </p:nvSpPr>
        <p:spPr>
          <a:xfrm>
            <a:off x="99149" y="2206646"/>
            <a:ext cx="318404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MX" b="1" i="0" dirty="0">
                <a:effectLst/>
                <a:latin typeface="adobe-garamond-pro"/>
              </a:rPr>
              <a:t>L</a:t>
            </a:r>
            <a:r>
              <a:rPr lang="es-MX" sz="1600" dirty="0" smtClean="0">
                <a:latin typeface="Montserrat" panose="00000500000000000000" pitchFamily="2" charset="0"/>
              </a:rPr>
              <a:t>→ </a:t>
            </a:r>
            <a:r>
              <a:rPr lang="es-MX" sz="1600" dirty="0">
                <a:latin typeface="Montserrat" panose="00000500000000000000" pitchFamily="2" charset="0"/>
              </a:rPr>
              <a:t>LOOK .Ver algún dato para intubación difícil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600" dirty="0">
              <a:latin typeface="Montserrat" panose="00000500000000000000" pitchFamily="2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600" b="1" dirty="0">
                <a:latin typeface="Montserrat" panose="00000500000000000000" pitchFamily="2" charset="0"/>
              </a:rPr>
              <a:t>E</a:t>
            </a:r>
            <a:r>
              <a:rPr lang="es-MX" sz="1600" dirty="0">
                <a:latin typeface="Montserrat" panose="00000500000000000000" pitchFamily="2" charset="0"/>
              </a:rPr>
              <a:t>→ Evaluar 3-3-2 (3 dedos de apertura oral, 3 de distancia en el piso de la boca, 2 de distancia de la prominencia laríngea al piso de la boca)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600" dirty="0">
              <a:latin typeface="Montserrat" panose="00000500000000000000" pitchFamily="2" charset="0"/>
            </a:endParaRPr>
          </a:p>
          <a:p>
            <a:pPr algn="just"/>
            <a:r>
              <a:rPr lang="es-MX" sz="1600" b="1" dirty="0">
                <a:latin typeface="Montserrat" panose="00000500000000000000" pitchFamily="2" charset="0"/>
              </a:rPr>
              <a:t>M</a:t>
            </a:r>
            <a:r>
              <a:rPr lang="es-MX" sz="1600" dirty="0">
                <a:latin typeface="Montserrat" panose="00000500000000000000" pitchFamily="2" charset="0"/>
              </a:rPr>
              <a:t>→ Mallampati</a:t>
            </a:r>
          </a:p>
          <a:p>
            <a:pPr algn="just"/>
            <a:endParaRPr lang="es-MX" sz="1600" dirty="0">
              <a:latin typeface="Montserrat" panose="00000500000000000000" pitchFamily="2" charset="0"/>
            </a:endParaRPr>
          </a:p>
          <a:p>
            <a:pPr algn="just"/>
            <a:r>
              <a:rPr lang="es-MX" sz="1600" b="1" dirty="0">
                <a:latin typeface="Montserrat" panose="00000500000000000000" pitchFamily="2" charset="0"/>
              </a:rPr>
              <a:t>O</a:t>
            </a:r>
            <a:r>
              <a:rPr lang="es-MX" sz="1600" dirty="0">
                <a:latin typeface="Montserrat" panose="00000500000000000000" pitchFamily="2" charset="0"/>
              </a:rPr>
              <a:t>→ Obstrucción y obesidad</a:t>
            </a:r>
          </a:p>
          <a:p>
            <a:pPr algn="just"/>
            <a:endParaRPr lang="es-MX" sz="1600" dirty="0">
              <a:latin typeface="Montserrat" panose="00000500000000000000" pitchFamily="2" charset="0"/>
            </a:endParaRPr>
          </a:p>
          <a:p>
            <a:pPr algn="just"/>
            <a:r>
              <a:rPr lang="es-MX" sz="1600" b="1" dirty="0">
                <a:latin typeface="Montserrat" panose="00000500000000000000" pitchFamily="2" charset="0"/>
              </a:rPr>
              <a:t>N</a:t>
            </a:r>
            <a:r>
              <a:rPr lang="es-MX" sz="1600" dirty="0">
                <a:latin typeface="Montserrat" panose="00000500000000000000" pitchFamily="2" charset="0"/>
              </a:rPr>
              <a:t>→ </a:t>
            </a:r>
            <a:r>
              <a:rPr lang="es-MX" sz="1600" dirty="0" err="1">
                <a:latin typeface="Montserrat" panose="00000500000000000000" pitchFamily="2" charset="0"/>
              </a:rPr>
              <a:t>Neck</a:t>
            </a:r>
            <a:r>
              <a:rPr lang="es-MX" sz="1600" dirty="0">
                <a:latin typeface="Montserrat" panose="00000500000000000000" pitchFamily="2" charset="0"/>
              </a:rPr>
              <a:t>. Movilidad del cuello</a:t>
            </a:r>
          </a:p>
        </p:txBody>
      </p:sp>
      <p:pic>
        <p:nvPicPr>
          <p:cNvPr id="10" name="Picture 4" descr="Evaluar 3 dedos de apertura oral, 3 dedos de distancia en el piso de la boca y 2 dedos de distancia de la prominencia laríngea al piso de la boca. En caso de que el paciente tenga una apertura oral menor a 3 dedos o las distancias del piso de la boca o de la prominencia laríngea sean menores a lo dispuesto en la imagen, se considera que el paciente posee una vía aérea difícil anatómica. Tomado de Walls R. M., Murphy M. F. 2012. Manual of emergency airway management. Philadelphia: Wolters Kluwer/Lippincott Williams &amp;amp; Wilkins Heath.">
            <a:extLst>
              <a:ext uri="{FF2B5EF4-FFF2-40B4-BE49-F238E27FC236}">
                <a16:creationId xmlns="" xmlns:a16="http://schemas.microsoft.com/office/drawing/2014/main" id="{2F827E61-97E9-4C5F-B71D-7F6E10E07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17" y="2206646"/>
            <a:ext cx="1998882" cy="23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scala de Mallampati y su relación con la visualización de la glotis y las cuerdas vocales durante la laringoscopia directa, según la clasificación de Cormack-Lehane. Se considera que un Mallampati clase 1 o 2 como un predictor de vía aérea fácil, mientras que un Mallampati clase 3 o 4 como una vía aérea difícil anatómica. Normalmente un Mallampati clase 1 correlaciona bien con un Cormack grado1, lo mismo un Mallampati 4 con un Cormack grado 4, no necesariamente así para los Mallampati clase 2 y 3. Tomado de Ganti L. 2016. Atlas of Emergency Medicine Procedures. New York: Springer.">
            <a:extLst>
              <a:ext uri="{FF2B5EF4-FFF2-40B4-BE49-F238E27FC236}">
                <a16:creationId xmlns="" xmlns:a16="http://schemas.microsoft.com/office/drawing/2014/main" id="{46A3F6B2-7611-4844-BC2A-20D08FE61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223" y="2204864"/>
            <a:ext cx="3066599" cy="32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7">
            <a:extLst>
              <a:ext uri="{FF2B5EF4-FFF2-40B4-BE49-F238E27FC236}">
                <a16:creationId xmlns="" xmlns:a16="http://schemas.microsoft.com/office/drawing/2014/main" id="{9A1F8A74-FC5D-443F-AA8E-5838C35DBD81}"/>
              </a:ext>
            </a:extLst>
          </p:cNvPr>
          <p:cNvSpPr txBox="1"/>
          <p:nvPr/>
        </p:nvSpPr>
        <p:spPr>
          <a:xfrm>
            <a:off x="3235772" y="5645891"/>
            <a:ext cx="892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paladar blando, úvula, fauces y pilares</a:t>
            </a:r>
          </a:p>
        </p:txBody>
      </p:sp>
      <p:sp>
        <p:nvSpPr>
          <p:cNvPr id="13" name="CuadroTexto 11">
            <a:extLst>
              <a:ext uri="{FF2B5EF4-FFF2-40B4-BE49-F238E27FC236}">
                <a16:creationId xmlns="" xmlns:a16="http://schemas.microsoft.com/office/drawing/2014/main" id="{7E6FCB41-5C79-4593-BFDC-D1BDC7890B36}"/>
              </a:ext>
            </a:extLst>
          </p:cNvPr>
          <p:cNvSpPr txBox="1"/>
          <p:nvPr/>
        </p:nvSpPr>
        <p:spPr>
          <a:xfrm>
            <a:off x="4175687" y="5620953"/>
            <a:ext cx="892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paladar blando, úvula y fauces </a:t>
            </a:r>
          </a:p>
        </p:txBody>
      </p:sp>
      <p:sp>
        <p:nvSpPr>
          <p:cNvPr id="14" name="CuadroTexto 12">
            <a:extLst>
              <a:ext uri="{FF2B5EF4-FFF2-40B4-BE49-F238E27FC236}">
                <a16:creationId xmlns="" xmlns:a16="http://schemas.microsoft.com/office/drawing/2014/main" id="{D00E9FC9-09D4-4993-9AC9-FDD417EC007A}"/>
              </a:ext>
            </a:extLst>
          </p:cNvPr>
          <p:cNvSpPr txBox="1"/>
          <p:nvPr/>
        </p:nvSpPr>
        <p:spPr>
          <a:xfrm>
            <a:off x="5247937" y="5620953"/>
            <a:ext cx="892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paladar blando y base de la úvula</a:t>
            </a:r>
          </a:p>
        </p:txBody>
      </p:sp>
      <p:sp>
        <p:nvSpPr>
          <p:cNvPr id="15" name="CuadroTexto 13">
            <a:extLst>
              <a:ext uri="{FF2B5EF4-FFF2-40B4-BE49-F238E27FC236}">
                <a16:creationId xmlns="" xmlns:a16="http://schemas.microsoft.com/office/drawing/2014/main" id="{A3271105-EFBA-48AD-93E8-0F308C724B44}"/>
              </a:ext>
            </a:extLst>
          </p:cNvPr>
          <p:cNvSpPr txBox="1"/>
          <p:nvPr/>
        </p:nvSpPr>
        <p:spPr>
          <a:xfrm>
            <a:off x="6079610" y="5620952"/>
            <a:ext cx="892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Solo paladar duro</a:t>
            </a:r>
          </a:p>
        </p:txBody>
      </p:sp>
      <p:sp>
        <p:nvSpPr>
          <p:cNvPr id="16" name="Rectángulo 2">
            <a:extLst>
              <a:ext uri="{FF2B5EF4-FFF2-40B4-BE49-F238E27FC236}">
                <a16:creationId xmlns="" xmlns:a16="http://schemas.microsoft.com/office/drawing/2014/main" id="{4682BF4A-9948-49C2-9FCD-F220883D5DED}"/>
              </a:ext>
            </a:extLst>
          </p:cNvPr>
          <p:cNvSpPr/>
          <p:nvPr/>
        </p:nvSpPr>
        <p:spPr>
          <a:xfrm>
            <a:off x="7696" y="6559595"/>
            <a:ext cx="16834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900" dirty="0"/>
              <a:t>Cheung, Lancet Resp Med. 2020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343913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8A1159DE-E682-4633-9CFB-542FDA400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5976664" cy="1752600"/>
          </a:xfrm>
        </p:spPr>
        <p:txBody>
          <a:bodyPr/>
          <a:lstStyle/>
          <a:p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Utilizar las precauciones universales estándar de protección para evitar la transmisión de COVID-19 en pacientes con infección o </a:t>
            </a:r>
            <a:r>
              <a:rPr lang="es-MX" sz="24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sospecha</a:t>
            </a:r>
            <a:endParaRPr lang="es-MX" sz="2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endParaRPr lang="es-MX" sz="2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Higiene de manos</a:t>
            </a:r>
          </a:p>
          <a:p>
            <a:endParaRPr lang="es-MX" sz="2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Equipo de Protección Personal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01B6C492-58B6-4F28-8790-83D742C16090}"/>
              </a:ext>
            </a:extLst>
          </p:cNvPr>
          <p:cNvSpPr txBox="1">
            <a:spLocks/>
          </p:cNvSpPr>
          <p:nvPr/>
        </p:nvSpPr>
        <p:spPr>
          <a:xfrm>
            <a:off x="23972" y="188640"/>
            <a:ext cx="630019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Para la realización de RCP en pacientes COVID-19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3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3">
            <a:extLst>
              <a:ext uri="{FF2B5EF4-FFF2-40B4-BE49-F238E27FC236}">
                <a16:creationId xmlns="" xmlns:a16="http://schemas.microsoft.com/office/drawing/2014/main" id="{E1219799-92D6-4901-ABEA-2573C12E8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426" y="376563"/>
            <a:ext cx="8428060" cy="6521125"/>
          </a:xfrm>
          <a:prstGeom prst="rect">
            <a:avLst/>
          </a:prstGeom>
        </p:spPr>
      </p:pic>
      <p:sp>
        <p:nvSpPr>
          <p:cNvPr id="8" name="CuadroTexto 4">
            <a:extLst>
              <a:ext uri="{FF2B5EF4-FFF2-40B4-BE49-F238E27FC236}">
                <a16:creationId xmlns="" xmlns:a16="http://schemas.microsoft.com/office/drawing/2014/main" id="{A0DC0758-65D7-47EB-AAF8-703CE1046338}"/>
              </a:ext>
            </a:extLst>
          </p:cNvPr>
          <p:cNvSpPr txBox="1"/>
          <p:nvPr/>
        </p:nvSpPr>
        <p:spPr>
          <a:xfrm>
            <a:off x="221143" y="1033502"/>
            <a:ext cx="2966605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Facilidad de acceso a respiradores N95, guantes, batas protección ocular (</a:t>
            </a:r>
            <a:r>
              <a:rPr lang="es-MX" sz="1600" dirty="0" err="1">
                <a:latin typeface="Montserrat" panose="00000500000000000000" pitchFamily="2" charset="0"/>
              </a:rPr>
              <a:t>googles</a:t>
            </a:r>
            <a:r>
              <a:rPr lang="es-MX" sz="1600" dirty="0">
                <a:latin typeface="Montserrat" panose="000005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Limitar el número de personal en la habitación</a:t>
            </a:r>
          </a:p>
        </p:txBody>
      </p:sp>
      <p:sp>
        <p:nvSpPr>
          <p:cNvPr id="9" name="CuadroTexto 6">
            <a:extLst>
              <a:ext uri="{FF2B5EF4-FFF2-40B4-BE49-F238E27FC236}">
                <a16:creationId xmlns="" xmlns:a16="http://schemas.microsoft.com/office/drawing/2014/main" id="{5C7F5F21-EE71-42CF-B211-8366739A60FD}"/>
              </a:ext>
            </a:extLst>
          </p:cNvPr>
          <p:cNvSpPr txBox="1"/>
          <p:nvPr/>
        </p:nvSpPr>
        <p:spPr>
          <a:xfrm>
            <a:off x="3008169" y="476672"/>
            <a:ext cx="3169226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Dispositivo de compresiones externas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 err="1">
                <a:latin typeface="Montserrat" panose="00000500000000000000" pitchFamily="2" charset="0"/>
              </a:rPr>
              <a:t>Plasticos</a:t>
            </a:r>
            <a:r>
              <a:rPr lang="es-MX" sz="1600" dirty="0">
                <a:latin typeface="Montserrat" panose="00000500000000000000" pitchFamily="2" charset="0"/>
              </a:rPr>
              <a:t> transparentes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Montserrat" panose="00000500000000000000" pitchFamily="2" charset="0"/>
              </a:rPr>
              <a:t>Filtros</a:t>
            </a:r>
            <a:r>
              <a:rPr lang="en-US" sz="1600" dirty="0">
                <a:latin typeface="Montserrat" panose="00000500000000000000" pitchFamily="2" charset="0"/>
              </a:rPr>
              <a:t>: HEPA( High Efficiency Particulate Air), </a:t>
            </a:r>
            <a:r>
              <a:rPr lang="en-US" sz="1600" dirty="0" err="1">
                <a:latin typeface="Montserrat" panose="00000500000000000000" pitchFamily="2" charset="0"/>
              </a:rPr>
              <a:t>si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usa</a:t>
            </a:r>
            <a:r>
              <a:rPr lang="en-US" sz="1600" dirty="0">
                <a:latin typeface="Montserrat" panose="00000500000000000000" pitchFamily="2" charset="0"/>
              </a:rPr>
              <a:t> la </a:t>
            </a:r>
            <a:r>
              <a:rPr lang="en-US" sz="1600" dirty="0" err="1">
                <a:latin typeface="Montserrat" panose="00000500000000000000" pitchFamily="2" charset="0"/>
              </a:rPr>
              <a:t>bolsa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Válvula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Mascarilla</a:t>
            </a:r>
            <a:endParaRPr lang="en-US" sz="16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Montserrat" panose="00000500000000000000" pitchFamily="2" charset="0"/>
              </a:rPr>
              <a:t>Intubación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inmediata</a:t>
            </a:r>
            <a:endParaRPr lang="es-MX" sz="1600" dirty="0">
              <a:latin typeface="Montserrat" panose="00000500000000000000" pitchFamily="2" charset="0"/>
            </a:endParaRPr>
          </a:p>
        </p:txBody>
      </p:sp>
      <p:sp>
        <p:nvSpPr>
          <p:cNvPr id="10" name="CuadroTexto 7">
            <a:extLst>
              <a:ext uri="{FF2B5EF4-FFF2-40B4-BE49-F238E27FC236}">
                <a16:creationId xmlns="" xmlns:a16="http://schemas.microsoft.com/office/drawing/2014/main" id="{2C54462E-59DC-4F28-A0A6-2380209F7ADD}"/>
              </a:ext>
            </a:extLst>
          </p:cNvPr>
          <p:cNvSpPr txBox="1"/>
          <p:nvPr/>
        </p:nvSpPr>
        <p:spPr>
          <a:xfrm>
            <a:off x="6255019" y="703744"/>
            <a:ext cx="2789959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Telemedicina para pacientes ambulatorios de alto riesgo.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Orden médica para tratamientos de soporte vital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Montserrat" panose="00000500000000000000" pitchFamily="2" charset="0"/>
              </a:rPr>
              <a:t>Consideración de cuidados paliativos</a:t>
            </a:r>
          </a:p>
        </p:txBody>
      </p:sp>
      <p:sp>
        <p:nvSpPr>
          <p:cNvPr id="11" name="CuadroTexto 9">
            <a:extLst>
              <a:ext uri="{FF2B5EF4-FFF2-40B4-BE49-F238E27FC236}">
                <a16:creationId xmlns="" xmlns:a16="http://schemas.microsoft.com/office/drawing/2014/main" id="{926CA24B-9533-4FA1-A0A2-4F5BE0138638}"/>
              </a:ext>
            </a:extLst>
          </p:cNvPr>
          <p:cNvSpPr txBox="1"/>
          <p:nvPr/>
        </p:nvSpPr>
        <p:spPr>
          <a:xfrm>
            <a:off x="6455043" y="3777427"/>
            <a:ext cx="119495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50" dirty="0"/>
              <a:t>Planificación de los cuidados </a:t>
            </a:r>
          </a:p>
        </p:txBody>
      </p:sp>
      <p:sp>
        <p:nvSpPr>
          <p:cNvPr id="12" name="CuadroTexto 10">
            <a:extLst>
              <a:ext uri="{FF2B5EF4-FFF2-40B4-BE49-F238E27FC236}">
                <a16:creationId xmlns="" xmlns:a16="http://schemas.microsoft.com/office/drawing/2014/main" id="{19967E48-3E60-48F0-BDEE-C4079D89E3D3}"/>
              </a:ext>
            </a:extLst>
          </p:cNvPr>
          <p:cNvSpPr txBox="1"/>
          <p:nvPr/>
        </p:nvSpPr>
        <p:spPr>
          <a:xfrm>
            <a:off x="3736783" y="3330769"/>
            <a:ext cx="120534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/>
              <a:t>Aerosolización </a:t>
            </a:r>
          </a:p>
        </p:txBody>
      </p:sp>
      <p:sp>
        <p:nvSpPr>
          <p:cNvPr id="13" name="CuadroTexto 11">
            <a:extLst>
              <a:ext uri="{FF2B5EF4-FFF2-40B4-BE49-F238E27FC236}">
                <a16:creationId xmlns="" xmlns:a16="http://schemas.microsoft.com/office/drawing/2014/main" id="{D80C575B-08F3-4E02-8413-F9A688360466}"/>
              </a:ext>
            </a:extLst>
          </p:cNvPr>
          <p:cNvSpPr txBox="1"/>
          <p:nvPr/>
        </p:nvSpPr>
        <p:spPr>
          <a:xfrm>
            <a:off x="1382326" y="3838982"/>
            <a:ext cx="6442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EPP</a:t>
            </a:r>
          </a:p>
        </p:txBody>
      </p:sp>
      <p:pic>
        <p:nvPicPr>
          <p:cNvPr id="14" name="Imagen 1">
            <a:extLst>
              <a:ext uri="{FF2B5EF4-FFF2-40B4-BE49-F238E27FC236}">
                <a16:creationId xmlns="" xmlns:a16="http://schemas.microsoft.com/office/drawing/2014/main" id="{EF994226-593F-49D6-9AA8-2B8531B8AFB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180"/>
          <a:stretch/>
        </p:blipFill>
        <p:spPr>
          <a:xfrm>
            <a:off x="124691" y="5084622"/>
            <a:ext cx="1062933" cy="1773377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="" xmlns:a16="http://schemas.microsoft.com/office/drawing/2014/main" id="{31F8713B-6B81-4F96-A5F7-7C50BE0EBE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1731" y="5327102"/>
            <a:ext cx="2354784" cy="1368670"/>
          </a:xfrm>
          <a:prstGeom prst="rect">
            <a:avLst/>
          </a:prstGeom>
        </p:spPr>
      </p:pic>
      <p:sp>
        <p:nvSpPr>
          <p:cNvPr id="16" name="Rectángulo 12">
            <a:extLst>
              <a:ext uri="{FF2B5EF4-FFF2-40B4-BE49-F238E27FC236}">
                <a16:creationId xmlns="" xmlns:a16="http://schemas.microsoft.com/office/drawing/2014/main" id="{22D69B3B-6B3E-4065-A226-7F6206364BD8}"/>
              </a:ext>
            </a:extLst>
          </p:cNvPr>
          <p:cNvSpPr/>
          <p:nvPr/>
        </p:nvSpPr>
        <p:spPr>
          <a:xfrm>
            <a:off x="1230919" y="6497548"/>
            <a:ext cx="10502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b="0" i="0" dirty="0" err="1">
                <a:solidFill>
                  <a:srgbClr val="000000"/>
                </a:solidFill>
                <a:effectLst/>
                <a:latin typeface="HelveticaNeue"/>
              </a:rPr>
              <a:t>Circulation</a:t>
            </a:r>
            <a:r>
              <a:rPr lang="es-MX" sz="900" b="0" i="0" dirty="0">
                <a:solidFill>
                  <a:srgbClr val="000000"/>
                </a:solidFill>
                <a:effectLst/>
                <a:latin typeface="HelveticaNeue"/>
              </a:rPr>
              <a:t>. 2020</a:t>
            </a:r>
          </a:p>
        </p:txBody>
      </p:sp>
    </p:spTree>
    <p:extLst>
      <p:ext uri="{BB962C8B-B14F-4D97-AF65-F5344CB8AC3E}">
        <p14:creationId xmlns:p14="http://schemas.microsoft.com/office/powerpoint/2010/main" val="3439137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347DCC2A-1881-4E7F-B22C-5C2A828E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488832" cy="1752600"/>
          </a:xfrm>
        </p:spPr>
        <p:txBody>
          <a:bodyPr>
            <a:no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Involucre al EXPERTO de vía aérea (video laringoscopia)</a:t>
            </a:r>
          </a:p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Pausar las compresiones torácicas para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intubación</a:t>
            </a:r>
            <a:endParaRPr lang="es-MX" sz="200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 </a:t>
            </a: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escuche ni sienta la respiración colocando la oreja y la mejilla cerca de la boca de la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víctima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Para adultos, considere la oxigenación pasiva con una mascarilla sin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respiración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Minimice las desconexiones de circuito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cerrado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Considere la conveniencia de la reanimación (voluntad anticipada)</a:t>
            </a:r>
          </a:p>
          <a:p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Adoptar políticas para guiar la determinación, teniendo en cuenta los factores de riesgo del paciente para la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supervivencia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FC4589DB-2087-4218-B640-C494BC9322CF}"/>
              </a:ext>
            </a:extLst>
          </p:cNvPr>
          <p:cNvSpPr txBox="1">
            <a:spLocks/>
          </p:cNvSpPr>
          <p:nvPr/>
        </p:nvSpPr>
        <p:spPr>
          <a:xfrm>
            <a:off x="-33104" y="260648"/>
            <a:ext cx="6909360" cy="8302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Puntos clave para iniciar RCP en sospecha y confirmado COVID-19</a:t>
            </a:r>
            <a:endParaRPr lang="es-MX" sz="24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Rectángulo 3">
            <a:extLst>
              <a:ext uri="{FF2B5EF4-FFF2-40B4-BE49-F238E27FC236}">
                <a16:creationId xmlns="" xmlns:a16="http://schemas.microsoft.com/office/drawing/2014/main" id="{0BAA3D85-F370-4D40-B3B7-FF571269120C}"/>
              </a:ext>
            </a:extLst>
          </p:cNvPr>
          <p:cNvSpPr/>
          <p:nvPr/>
        </p:nvSpPr>
        <p:spPr>
          <a:xfrm>
            <a:off x="38572" y="6531498"/>
            <a:ext cx="16834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900" dirty="0"/>
              <a:t>Cheung, Lancet Resp Med. 2020</a:t>
            </a:r>
          </a:p>
        </p:txBody>
      </p:sp>
    </p:spTree>
    <p:extLst>
      <p:ext uri="{BB962C8B-B14F-4D97-AF65-F5344CB8AC3E}">
        <p14:creationId xmlns:p14="http://schemas.microsoft.com/office/powerpoint/2010/main" val="1887423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Marcador de número de diapositiva"/>
          <p:cNvSpPr txBox="1">
            <a:spLocks/>
          </p:cNvSpPr>
          <p:nvPr/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" y="44624"/>
            <a:ext cx="91440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42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18" y="1412776"/>
            <a:ext cx="4004369" cy="3375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26920" y="332656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MX" sz="20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El paciente en posición prono, SIEMPRE DEBERÁ estar monitorizado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745" y="2392362"/>
            <a:ext cx="3947960" cy="334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423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2 Marcador de número de diapositiva"/>
          <p:cNvSpPr txBox="1">
            <a:spLocks/>
          </p:cNvSpPr>
          <p:nvPr/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21"/>
            <a:ext cx="9144001" cy="673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52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">
            <a:extLst>
              <a:ext uri="{FF2B5EF4-FFF2-40B4-BE49-F238E27FC236}">
                <a16:creationId xmlns="" xmlns:a16="http://schemas.microsoft.com/office/drawing/2014/main" id="{118857AF-54A1-4289-BB1B-BB7750646E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61" t="15321" r="37415" b="-428"/>
          <a:stretch/>
        </p:blipFill>
        <p:spPr>
          <a:xfrm>
            <a:off x="152401" y="152401"/>
            <a:ext cx="8839199" cy="6517839"/>
          </a:xfrm>
          <a:prstGeom prst="rect">
            <a:avLst/>
          </a:prstGeom>
        </p:spPr>
      </p:pic>
      <p:sp>
        <p:nvSpPr>
          <p:cNvPr id="8" name="CuadroTexto 2">
            <a:extLst>
              <a:ext uri="{FF2B5EF4-FFF2-40B4-BE49-F238E27FC236}">
                <a16:creationId xmlns="" xmlns:a16="http://schemas.microsoft.com/office/drawing/2014/main" id="{F8401BCA-E996-40F9-B9B5-CFE93C4E9705}"/>
              </a:ext>
            </a:extLst>
          </p:cNvPr>
          <p:cNvSpPr txBox="1"/>
          <p:nvPr/>
        </p:nvSpPr>
        <p:spPr>
          <a:xfrm>
            <a:off x="519545" y="6123709"/>
            <a:ext cx="22028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1529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033" y="5972459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43862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5" y="5957738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CAFD164A-B6C5-4BEB-ABCA-80070746E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812" y="1268760"/>
            <a:ext cx="7751563" cy="17526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A,B,C,D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Spo2: 94-98% (Reconsiderar en un SIRA Severo)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PaCO2: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35-45mmHg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Electrocardiograma de 12 derivaciones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Tratar causa precipitante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Manejo de temperatura</a:t>
            </a:r>
          </a:p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EEP para continuar con intervenciones que generan aerosoles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C08D4B4B-6A78-42D4-9E61-AD020CF49A92}"/>
              </a:ext>
            </a:extLst>
          </p:cNvPr>
          <p:cNvSpPr txBox="1">
            <a:spLocks/>
          </p:cNvSpPr>
          <p:nvPr/>
        </p:nvSpPr>
        <p:spPr>
          <a:xfrm>
            <a:off x="-108520" y="476672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Metas Post RCP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Rectángulo: esquinas redondeadas 3">
            <a:extLst>
              <a:ext uri="{FF2B5EF4-FFF2-40B4-BE49-F238E27FC236}">
                <a16:creationId xmlns="" xmlns:a16="http://schemas.microsoft.com/office/drawing/2014/main" id="{2EE15258-04EC-4229-BDCA-D411D0EDF404}"/>
              </a:ext>
            </a:extLst>
          </p:cNvPr>
          <p:cNvSpPr/>
          <p:nvPr/>
        </p:nvSpPr>
        <p:spPr>
          <a:xfrm>
            <a:off x="2517541" y="4113077"/>
            <a:ext cx="3024335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s-MX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Considerar:</a:t>
            </a:r>
          </a:p>
          <a:p>
            <a:pPr algn="ctr">
              <a:lnSpc>
                <a:spcPct val="110000"/>
              </a:lnSpc>
            </a:pPr>
            <a:r>
              <a:rPr lang="es-MX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Ecocardiograma </a:t>
            </a:r>
          </a:p>
          <a:p>
            <a:pPr algn="ctr">
              <a:lnSpc>
                <a:spcPct val="110000"/>
              </a:lnSpc>
            </a:pPr>
            <a:r>
              <a:rPr lang="es-MX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Angioplastia</a:t>
            </a:r>
          </a:p>
          <a:p>
            <a:pPr algn="ctr">
              <a:lnSpc>
                <a:spcPct val="110000"/>
              </a:lnSpc>
            </a:pPr>
            <a:r>
              <a:rPr lang="es-MX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RCP extracorpórea </a:t>
            </a:r>
          </a:p>
        </p:txBody>
      </p:sp>
      <p:sp>
        <p:nvSpPr>
          <p:cNvPr id="10" name="Rectángulo 5">
            <a:extLst>
              <a:ext uri="{FF2B5EF4-FFF2-40B4-BE49-F238E27FC236}">
                <a16:creationId xmlns="" xmlns:a16="http://schemas.microsoft.com/office/drawing/2014/main" id="{F01ADC1E-DAEF-4E18-95F4-C00EFCCDDBA5}"/>
              </a:ext>
            </a:extLst>
          </p:cNvPr>
          <p:cNvSpPr/>
          <p:nvPr/>
        </p:nvSpPr>
        <p:spPr>
          <a:xfrm>
            <a:off x="13820" y="6445170"/>
            <a:ext cx="3950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Circulation 2015; 132 (Suppl 2): S414-S435</a:t>
            </a:r>
          </a:p>
          <a:p>
            <a:r>
              <a:rPr lang="en-US" sz="900" dirty="0"/>
              <a:t>Interim Guidance for Healthcare Providers during COVID-19 outbreak. AHA.2020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2001529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015470C4-7B80-435F-A57B-CC342B015558}"/>
              </a:ext>
            </a:extLst>
          </p:cNvPr>
          <p:cNvSpPr txBox="1">
            <a:spLocks/>
          </p:cNvSpPr>
          <p:nvPr/>
        </p:nvSpPr>
        <p:spPr>
          <a:xfrm>
            <a:off x="-252536" y="476672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ESCALAS PRONOSTICAS 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FFA07BE3-703B-4F6B-9F11-DCC4734951E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214" t="25324" r="2619" b="34196"/>
          <a:stretch/>
        </p:blipFill>
        <p:spPr>
          <a:xfrm>
            <a:off x="206417" y="1711633"/>
            <a:ext cx="8731166" cy="287911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04165B1-7BB4-4642-865D-276107882C15}"/>
              </a:ext>
            </a:extLst>
          </p:cNvPr>
          <p:cNvSpPr/>
          <p:nvPr/>
        </p:nvSpPr>
        <p:spPr>
          <a:xfrm>
            <a:off x="109230" y="6504852"/>
            <a:ext cx="28133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JAMA Intern Med. 2013;173(20):1-0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00152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102592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9">
            <a:extLst>
              <a:ext uri="{FF2B5EF4-FFF2-40B4-BE49-F238E27FC236}">
                <a16:creationId xmlns="" xmlns:a16="http://schemas.microsoft.com/office/drawing/2014/main" id="{9B615234-1E35-45A9-B92E-87BEF42BEEEC}"/>
              </a:ext>
            </a:extLst>
          </p:cNvPr>
          <p:cNvSpPr txBox="1"/>
          <p:nvPr/>
        </p:nvSpPr>
        <p:spPr>
          <a:xfrm>
            <a:off x="543248" y="591810"/>
            <a:ext cx="89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VARIABLES	</a:t>
            </a:r>
            <a:r>
              <a:rPr lang="es-MX" dirty="0"/>
              <a:t>	</a:t>
            </a:r>
            <a:r>
              <a:rPr lang="es-MX" dirty="0" smtClean="0"/>
              <a:t>PUNTAJES</a:t>
            </a:r>
            <a:endParaRPr lang="es-MX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41" y="1268760"/>
            <a:ext cx="8357492" cy="473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52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66A8ACF9-45C7-4EAA-8351-1EEFF0B3CFCF}"/>
              </a:ext>
            </a:extLst>
          </p:cNvPr>
          <p:cNvSpPr txBox="1">
            <a:spLocks/>
          </p:cNvSpPr>
          <p:nvPr/>
        </p:nvSpPr>
        <p:spPr>
          <a:xfrm>
            <a:off x="-252536" y="54868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INTERPRETACIÓN 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8" name="Marcador de contenido 3">
            <a:extLst>
              <a:ext uri="{FF2B5EF4-FFF2-40B4-BE49-F238E27FC236}">
                <a16:creationId xmlns="" xmlns:a16="http://schemas.microsoft.com/office/drawing/2014/main" id="{921EAF29-FCC8-4A84-B0EC-CCBC917A4A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24" t="46103" r="40045" b="10201"/>
          <a:stretch/>
        </p:blipFill>
        <p:spPr>
          <a:xfrm>
            <a:off x="1212908" y="1236861"/>
            <a:ext cx="5527179" cy="3102689"/>
          </a:xfrm>
          <a:prstGeom prst="rect">
            <a:avLst/>
          </a:prstGeom>
        </p:spPr>
      </p:pic>
      <p:sp>
        <p:nvSpPr>
          <p:cNvPr id="9" name="Rectángulo 3">
            <a:extLst>
              <a:ext uri="{FF2B5EF4-FFF2-40B4-BE49-F238E27FC236}">
                <a16:creationId xmlns="" xmlns:a16="http://schemas.microsoft.com/office/drawing/2014/main" id="{DF1430DF-9B3F-4146-8144-5158B252349F}"/>
              </a:ext>
            </a:extLst>
          </p:cNvPr>
          <p:cNvSpPr/>
          <p:nvPr/>
        </p:nvSpPr>
        <p:spPr>
          <a:xfrm>
            <a:off x="222763" y="4491883"/>
            <a:ext cx="8544771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s-MX" sz="1400" dirty="0">
                <a:latin typeface="Montserrat" panose="00000500000000000000" pitchFamily="2" charset="0"/>
              </a:rPr>
              <a:t>Ejemplo:</a:t>
            </a:r>
          </a:p>
          <a:p>
            <a:pPr>
              <a:lnSpc>
                <a:spcPct val="110000"/>
              </a:lnSpc>
            </a:pPr>
            <a:r>
              <a:rPr lang="es-MX" sz="1400" dirty="0">
                <a:latin typeface="Montserrat" panose="00000500000000000000" pitchFamily="2" charset="0"/>
              </a:rPr>
              <a:t>En un paciente con falla multiorgánica, la supervivencia funcional después de la RCP es cercana a cero (&lt;1%) independientemente de la </a:t>
            </a:r>
            <a:r>
              <a:rPr lang="es-MX" sz="1400" dirty="0" smtClean="0">
                <a:latin typeface="Montserrat" panose="00000500000000000000" pitchFamily="2" charset="0"/>
              </a:rPr>
              <a:t>edad</a:t>
            </a:r>
            <a:endParaRPr lang="es-MX" sz="1400" dirty="0">
              <a:latin typeface="Montserrat" panose="000005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es-MX" sz="1400" dirty="0">
                <a:latin typeface="Montserrat" panose="00000500000000000000" pitchFamily="2" charset="0"/>
              </a:rPr>
              <a:t>Un paciente Sin falla multiorgánica este número es 1-3</a:t>
            </a:r>
            <a:r>
              <a:rPr lang="es-MX" sz="1400" dirty="0" smtClean="0">
                <a:latin typeface="Montserrat" panose="00000500000000000000" pitchFamily="2" charset="0"/>
              </a:rPr>
              <a:t>%</a:t>
            </a:r>
            <a:endParaRPr lang="es-MX" sz="1400" dirty="0">
              <a:latin typeface="Montserrat" panose="000005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es-MX" sz="1400" dirty="0">
                <a:latin typeface="Montserrat" panose="00000500000000000000" pitchFamily="2" charset="0"/>
              </a:rPr>
              <a:t>Sin comorbilidades o insuficiencia multiorgánica, en un paciente &lt;75 años de edad, la supervivencia es del 3-15</a:t>
            </a:r>
            <a:r>
              <a:rPr lang="es-MX" sz="1400" dirty="0" smtClean="0">
                <a:latin typeface="Montserrat" panose="00000500000000000000" pitchFamily="2" charset="0"/>
              </a:rPr>
              <a:t>%</a:t>
            </a:r>
            <a:endParaRPr lang="es-MX" sz="1400" dirty="0">
              <a:latin typeface="Montserrat" panose="00000500000000000000" pitchFamily="2" charset="0"/>
            </a:endParaRPr>
          </a:p>
        </p:txBody>
      </p:sp>
      <p:sp>
        <p:nvSpPr>
          <p:cNvPr id="10" name="Rectángulo 5">
            <a:extLst>
              <a:ext uri="{FF2B5EF4-FFF2-40B4-BE49-F238E27FC236}">
                <a16:creationId xmlns="" xmlns:a16="http://schemas.microsoft.com/office/drawing/2014/main" id="{BD3D9708-66D1-4E48-BCCA-D51F1318507F}"/>
              </a:ext>
            </a:extLst>
          </p:cNvPr>
          <p:cNvSpPr/>
          <p:nvPr/>
        </p:nvSpPr>
        <p:spPr>
          <a:xfrm>
            <a:off x="27511" y="6554694"/>
            <a:ext cx="186781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dirty="0"/>
              <a:t>JAMA Intern Med. 2013;173(20):1-0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1035451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4EFD6BBD-FE14-46D0-A215-CBA62CDEC399}"/>
              </a:ext>
            </a:extLst>
          </p:cNvPr>
          <p:cNvSpPr txBox="1">
            <a:spLocks/>
          </p:cNvSpPr>
          <p:nvPr/>
        </p:nvSpPr>
        <p:spPr>
          <a:xfrm>
            <a:off x="-660333" y="260648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Resultados de Reanimación Cardiopulmonar en COVID-19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8" name="Rectángulo 3">
            <a:extLst>
              <a:ext uri="{FF2B5EF4-FFF2-40B4-BE49-F238E27FC236}">
                <a16:creationId xmlns="" xmlns:a16="http://schemas.microsoft.com/office/drawing/2014/main" id="{04E88B31-3CE6-4BF6-96E2-788240EB76EF}"/>
              </a:ext>
            </a:extLst>
          </p:cNvPr>
          <p:cNvSpPr/>
          <p:nvPr/>
        </p:nvSpPr>
        <p:spPr>
          <a:xfrm>
            <a:off x="189723" y="6559595"/>
            <a:ext cx="138691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dirty="0"/>
              <a:t>Shao, Reanimación. 2020 </a:t>
            </a:r>
          </a:p>
        </p:txBody>
      </p:sp>
      <p:sp>
        <p:nvSpPr>
          <p:cNvPr id="9" name="Rectángulo 4">
            <a:extLst>
              <a:ext uri="{FF2B5EF4-FFF2-40B4-BE49-F238E27FC236}">
                <a16:creationId xmlns="" xmlns:a16="http://schemas.microsoft.com/office/drawing/2014/main" id="{6527BDDF-3B7B-4D2D-92B0-D8FFEEAA8309}"/>
              </a:ext>
            </a:extLst>
          </p:cNvPr>
          <p:cNvSpPr/>
          <p:nvPr/>
        </p:nvSpPr>
        <p:spPr>
          <a:xfrm>
            <a:off x="3438218" y="1460091"/>
            <a:ext cx="2267564" cy="881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latin typeface="Montserrat" panose="00000500000000000000" pitchFamily="2" charset="0"/>
              </a:rPr>
              <a:t>POBLACIÓN: 136</a:t>
            </a:r>
          </a:p>
          <a:p>
            <a:pPr algn="ctr"/>
            <a:r>
              <a:rPr lang="es-MX" sz="1400" dirty="0">
                <a:latin typeface="Montserrat" panose="00000500000000000000" pitchFamily="2" charset="0"/>
              </a:rPr>
              <a:t>(113 en sala general y 23 en UCI)</a:t>
            </a:r>
          </a:p>
        </p:txBody>
      </p:sp>
      <p:sp>
        <p:nvSpPr>
          <p:cNvPr id="10" name="Rectángulo 5">
            <a:extLst>
              <a:ext uri="{FF2B5EF4-FFF2-40B4-BE49-F238E27FC236}">
                <a16:creationId xmlns="" xmlns:a16="http://schemas.microsoft.com/office/drawing/2014/main" id="{67260F21-2220-4500-AB6B-BB695D16FC8E}"/>
              </a:ext>
            </a:extLst>
          </p:cNvPr>
          <p:cNvSpPr/>
          <p:nvPr/>
        </p:nvSpPr>
        <p:spPr>
          <a:xfrm>
            <a:off x="2179075" y="2774080"/>
            <a:ext cx="1891481" cy="8817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latin typeface="Montserrat" panose="00000500000000000000" pitchFamily="2" charset="0"/>
              </a:rPr>
              <a:t>Sin retorno a la Circulación Espontanea :</a:t>
            </a:r>
          </a:p>
          <a:p>
            <a:pPr algn="ctr"/>
            <a:r>
              <a:rPr lang="es-MX" sz="1400" dirty="0">
                <a:latin typeface="Montserrat" panose="00000500000000000000" pitchFamily="2" charset="0"/>
              </a:rPr>
              <a:t>118</a:t>
            </a:r>
          </a:p>
        </p:txBody>
      </p:sp>
      <p:sp>
        <p:nvSpPr>
          <p:cNvPr id="11" name="Rectángulo 6">
            <a:extLst>
              <a:ext uri="{FF2B5EF4-FFF2-40B4-BE49-F238E27FC236}">
                <a16:creationId xmlns="" xmlns:a16="http://schemas.microsoft.com/office/drawing/2014/main" id="{E1417785-3D9B-45DD-9A5A-BA6F596BF3C8}"/>
              </a:ext>
            </a:extLst>
          </p:cNvPr>
          <p:cNvSpPr/>
          <p:nvPr/>
        </p:nvSpPr>
        <p:spPr>
          <a:xfrm>
            <a:off x="5156250" y="2757539"/>
            <a:ext cx="1891481" cy="88172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latin typeface="Montserrat" panose="00000500000000000000" pitchFamily="2" charset="0"/>
              </a:rPr>
              <a:t>Con retorno a la Circulación Espontanea :</a:t>
            </a:r>
          </a:p>
          <a:p>
            <a:pPr algn="ctr"/>
            <a:r>
              <a:rPr lang="es-MX" sz="1400" dirty="0">
                <a:latin typeface="Montserrat" panose="00000500000000000000" pitchFamily="2" charset="0"/>
              </a:rPr>
              <a:t>18</a:t>
            </a:r>
          </a:p>
        </p:txBody>
      </p:sp>
      <p:sp>
        <p:nvSpPr>
          <p:cNvPr id="12" name="Rectángulo 7">
            <a:extLst>
              <a:ext uri="{FF2B5EF4-FFF2-40B4-BE49-F238E27FC236}">
                <a16:creationId xmlns="" xmlns:a16="http://schemas.microsoft.com/office/drawing/2014/main" id="{CAB1090D-CAC8-4CD2-AF53-79BCA43A0F80}"/>
              </a:ext>
            </a:extLst>
          </p:cNvPr>
          <p:cNvSpPr/>
          <p:nvPr/>
        </p:nvSpPr>
        <p:spPr>
          <a:xfrm>
            <a:off x="4571999" y="4262284"/>
            <a:ext cx="1133783" cy="6784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latin typeface="Montserrat" panose="00000500000000000000" pitchFamily="2" charset="0"/>
              </a:rPr>
              <a:t>Murieron:   14</a:t>
            </a:r>
          </a:p>
        </p:txBody>
      </p:sp>
      <p:sp>
        <p:nvSpPr>
          <p:cNvPr id="13" name="Rectángulo 8">
            <a:extLst>
              <a:ext uri="{FF2B5EF4-FFF2-40B4-BE49-F238E27FC236}">
                <a16:creationId xmlns="" xmlns:a16="http://schemas.microsoft.com/office/drawing/2014/main" id="{DD9752BA-5D13-459B-B7ED-5A9A3C8E5D20}"/>
              </a:ext>
            </a:extLst>
          </p:cNvPr>
          <p:cNvSpPr/>
          <p:nvPr/>
        </p:nvSpPr>
        <p:spPr>
          <a:xfrm>
            <a:off x="6721576" y="4262284"/>
            <a:ext cx="1133783" cy="67842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latin typeface="Montserrat" panose="00000500000000000000" pitchFamily="2" charset="0"/>
              </a:rPr>
              <a:t>Sobrevivieron a 30 días :4</a:t>
            </a:r>
          </a:p>
        </p:txBody>
      </p:sp>
      <p:sp>
        <p:nvSpPr>
          <p:cNvPr id="14" name="Rectángulo 9">
            <a:extLst>
              <a:ext uri="{FF2B5EF4-FFF2-40B4-BE49-F238E27FC236}">
                <a16:creationId xmlns="" xmlns:a16="http://schemas.microsoft.com/office/drawing/2014/main" id="{2A75709A-31C6-403F-89F2-59599D33AF78}"/>
              </a:ext>
            </a:extLst>
          </p:cNvPr>
          <p:cNvSpPr/>
          <p:nvPr/>
        </p:nvSpPr>
        <p:spPr>
          <a:xfrm>
            <a:off x="7488494" y="5368414"/>
            <a:ext cx="1327355" cy="847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Montserrat" panose="00000500000000000000" pitchFamily="2" charset="0"/>
              </a:rPr>
              <a:t>Recuperación de estado neurológico: 1</a:t>
            </a:r>
          </a:p>
        </p:txBody>
      </p:sp>
      <p:sp>
        <p:nvSpPr>
          <p:cNvPr id="15" name="Rectángulo 10">
            <a:extLst>
              <a:ext uri="{FF2B5EF4-FFF2-40B4-BE49-F238E27FC236}">
                <a16:creationId xmlns="" xmlns:a16="http://schemas.microsoft.com/office/drawing/2014/main" id="{80B02256-C8AC-416B-81E0-44F6331583E6}"/>
              </a:ext>
            </a:extLst>
          </p:cNvPr>
          <p:cNvSpPr/>
          <p:nvPr/>
        </p:nvSpPr>
        <p:spPr>
          <a:xfrm>
            <a:off x="532546" y="4462064"/>
            <a:ext cx="3918693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MX" sz="1400" dirty="0">
                <a:latin typeface="Montserrat" panose="00000500000000000000" pitchFamily="2" charset="0"/>
              </a:rPr>
              <a:t>El ritmo inicial de los pacientes con paro cardíaco fue:</a:t>
            </a:r>
          </a:p>
          <a:p>
            <a:pPr lvl="0"/>
            <a:r>
              <a:rPr lang="es-MX" sz="1400" dirty="0">
                <a:latin typeface="Montserrat" panose="00000500000000000000" pitchFamily="2" charset="0"/>
              </a:rPr>
              <a:t> </a:t>
            </a:r>
          </a:p>
          <a:p>
            <a:pPr lvl="0"/>
            <a:r>
              <a:rPr lang="es-MX" sz="1400" dirty="0">
                <a:latin typeface="Montserrat" panose="00000500000000000000" pitchFamily="2" charset="0"/>
              </a:rPr>
              <a:t>Asistolia:  89%</a:t>
            </a:r>
          </a:p>
          <a:p>
            <a:pPr lvl="0"/>
            <a:r>
              <a:rPr lang="es-MX" sz="1400" dirty="0">
                <a:latin typeface="Montserrat" panose="00000500000000000000" pitchFamily="2" charset="0"/>
              </a:rPr>
              <a:t>AESP: 4.4%</a:t>
            </a:r>
          </a:p>
          <a:p>
            <a:pPr lvl="0"/>
            <a:r>
              <a:rPr lang="es-MX" sz="1400" dirty="0">
                <a:latin typeface="Montserrat" panose="00000500000000000000" pitchFamily="2" charset="0"/>
              </a:rPr>
              <a:t>FV / TV:  5.8%</a:t>
            </a:r>
          </a:p>
        </p:txBody>
      </p:sp>
      <p:cxnSp>
        <p:nvCxnSpPr>
          <p:cNvPr id="16" name="Conector recto de flecha 14">
            <a:extLst>
              <a:ext uri="{FF2B5EF4-FFF2-40B4-BE49-F238E27FC236}">
                <a16:creationId xmlns="" xmlns:a16="http://schemas.microsoft.com/office/drawing/2014/main" id="{E2D67177-04A5-45E5-98F7-3BAE6199BF99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3124815" y="2341820"/>
            <a:ext cx="1447185" cy="432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="" xmlns:a16="http://schemas.microsoft.com/office/drawing/2014/main" id="{73DBB1DB-4EF8-44B0-B770-0579A63EB8A1}"/>
              </a:ext>
            </a:extLst>
          </p:cNvPr>
          <p:cNvCxnSpPr>
            <a:stCxn id="9" idx="2"/>
            <a:endCxn id="11" idx="0"/>
          </p:cNvCxnSpPr>
          <p:nvPr/>
        </p:nvCxnSpPr>
        <p:spPr>
          <a:xfrm>
            <a:off x="4572001" y="2341819"/>
            <a:ext cx="1529990" cy="415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18">
            <a:extLst>
              <a:ext uri="{FF2B5EF4-FFF2-40B4-BE49-F238E27FC236}">
                <a16:creationId xmlns="" xmlns:a16="http://schemas.microsoft.com/office/drawing/2014/main" id="{4096C874-2A3A-4EDB-A3CA-98657C661DFB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flipH="1">
            <a:off x="5138891" y="3639268"/>
            <a:ext cx="963100" cy="62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0">
            <a:extLst>
              <a:ext uri="{FF2B5EF4-FFF2-40B4-BE49-F238E27FC236}">
                <a16:creationId xmlns="" xmlns:a16="http://schemas.microsoft.com/office/drawing/2014/main" id="{86D8F459-9194-420F-83B5-6F9F2B6C43F9}"/>
              </a:ext>
            </a:extLst>
          </p:cNvPr>
          <p:cNvCxnSpPr>
            <a:stCxn id="11" idx="2"/>
            <a:endCxn id="13" idx="0"/>
          </p:cNvCxnSpPr>
          <p:nvPr/>
        </p:nvCxnSpPr>
        <p:spPr>
          <a:xfrm>
            <a:off x="6101990" y="3639268"/>
            <a:ext cx="1186478" cy="62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2">
            <a:extLst>
              <a:ext uri="{FF2B5EF4-FFF2-40B4-BE49-F238E27FC236}">
                <a16:creationId xmlns="" xmlns:a16="http://schemas.microsoft.com/office/drawing/2014/main" id="{C8D1C736-C0F5-483D-AE0E-4F16B6941818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7288468" y="4940711"/>
            <a:ext cx="863704" cy="427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451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4">
            <a:extLst>
              <a:ext uri="{FF2B5EF4-FFF2-40B4-BE49-F238E27FC236}">
                <a16:creationId xmlns="" xmlns:a16="http://schemas.microsoft.com/office/drawing/2014/main" id="{F01AC57B-9A99-42D8-82C4-6FA7143AE6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499" t="25324" r="21309" b="29282"/>
          <a:stretch/>
        </p:blipFill>
        <p:spPr>
          <a:xfrm>
            <a:off x="468086" y="350837"/>
            <a:ext cx="7979229" cy="2949576"/>
          </a:xfrm>
          <a:prstGeom prst="rect">
            <a:avLst/>
          </a:prstGeom>
        </p:spPr>
      </p:pic>
      <p:pic>
        <p:nvPicPr>
          <p:cNvPr id="8" name="Imagen 5">
            <a:extLst>
              <a:ext uri="{FF2B5EF4-FFF2-40B4-BE49-F238E27FC236}">
                <a16:creationId xmlns="" xmlns:a16="http://schemas.microsoft.com/office/drawing/2014/main" id="{0D676F24-6BD4-4DB9-BA7B-A951883D1C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048" t="45477" r="22500" b="27942"/>
          <a:stretch/>
        </p:blipFill>
        <p:spPr>
          <a:xfrm>
            <a:off x="739477" y="3428148"/>
            <a:ext cx="7162800" cy="256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51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">
            <a:extLst>
              <a:ext uri="{FF2B5EF4-FFF2-40B4-BE49-F238E27FC236}">
                <a16:creationId xmlns="" xmlns:a16="http://schemas.microsoft.com/office/drawing/2014/main" id="{A863AA3D-BDA5-486C-BB82-BDA718D54E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45" t="12670" r="66129" b="45795"/>
          <a:stretch/>
        </p:blipFill>
        <p:spPr>
          <a:xfrm>
            <a:off x="107504" y="1604392"/>
            <a:ext cx="4142991" cy="3764891"/>
          </a:xfrm>
          <a:prstGeom prst="rect">
            <a:avLst/>
          </a:prstGeom>
        </p:spPr>
      </p:pic>
      <p:sp>
        <p:nvSpPr>
          <p:cNvPr id="8" name="Rectángulo 2">
            <a:extLst>
              <a:ext uri="{FF2B5EF4-FFF2-40B4-BE49-F238E27FC236}">
                <a16:creationId xmlns="" xmlns:a16="http://schemas.microsoft.com/office/drawing/2014/main" id="{FBBEBE19-0520-4806-8DFA-8C918AA5A52E}"/>
              </a:ext>
            </a:extLst>
          </p:cNvPr>
          <p:cNvSpPr/>
          <p:nvPr/>
        </p:nvSpPr>
        <p:spPr>
          <a:xfrm>
            <a:off x="1530304" y="260648"/>
            <a:ext cx="4275529" cy="8679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RECOMENDACIONES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800" dirty="0">
                <a:solidFill>
                  <a:srgbClr val="004846"/>
                </a:solidFill>
                <a:latin typeface="Montserrat ExtraBold" panose="00000900000000000000" pitchFamily="2" charset="0"/>
                <a:ea typeface="+mj-ea"/>
                <a:cs typeface="+mj-cs"/>
              </a:rPr>
              <a:t>DE SOCIEDADES</a:t>
            </a:r>
          </a:p>
        </p:txBody>
      </p:sp>
      <p:pic>
        <p:nvPicPr>
          <p:cNvPr id="9" name="Imagen 1">
            <a:extLst>
              <a:ext uri="{FF2B5EF4-FFF2-40B4-BE49-F238E27FC236}">
                <a16:creationId xmlns="" xmlns:a16="http://schemas.microsoft.com/office/drawing/2014/main" id="{A863AA3D-BDA5-486C-BB82-BDA718D54E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45" t="53809" r="66129" b="5287"/>
          <a:stretch/>
        </p:blipFill>
        <p:spPr>
          <a:xfrm>
            <a:off x="4482680" y="1628800"/>
            <a:ext cx="4308845" cy="385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74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2" y="5858934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6" y="5796828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6" y="5858934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5" y="5762814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A953AEC7-F5B1-444F-9113-AF8002B69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259" y="1412776"/>
            <a:ext cx="5472608" cy="1752600"/>
          </a:xfrm>
        </p:spPr>
        <p:txBody>
          <a:bodyPr/>
          <a:lstStyle/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</a:rPr>
              <a:t>Los procesos de toma de decisiones para iniciar o no la RCP, deben ser evaluados tanto en los servicios de atención prehospitalaria, como en los Departamentos de Emergencias y en las Unidades de Cuidados Intensivos 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</a:rPr>
              <a:t>Las decisiones y pautas para la DNR(DON´T REANIMATION)  deben documentarse y comunicarse adecuadamente al </a:t>
            </a:r>
            <a:r>
              <a:rPr lang="es-MX" sz="18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equipo</a:t>
            </a:r>
            <a:endParaRPr lang="es-MX" sz="18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</a:rPr>
              <a:t>Los cuidados paliativos y terminales deben seguir la política local e institucional. (Voluntad Anticipada)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85648EA-B503-4C1B-9C67-C2384101425B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Situaciones éticas 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9" name="Rectángulo 4">
            <a:extLst>
              <a:ext uri="{FF2B5EF4-FFF2-40B4-BE49-F238E27FC236}">
                <a16:creationId xmlns="" xmlns:a16="http://schemas.microsoft.com/office/drawing/2014/main" id="{2560A154-09F0-4BD6-ACFA-F7AD6151CF73}"/>
              </a:ext>
            </a:extLst>
          </p:cNvPr>
          <p:cNvSpPr/>
          <p:nvPr/>
        </p:nvSpPr>
        <p:spPr>
          <a:xfrm>
            <a:off x="63466" y="6347879"/>
            <a:ext cx="297709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900" dirty="0"/>
              <a:t>https://www.thennt.com/review-covid-analysis-april-2020/</a:t>
            </a:r>
          </a:p>
        </p:txBody>
      </p:sp>
      <p:sp>
        <p:nvSpPr>
          <p:cNvPr id="10" name="Rectángulo 6">
            <a:extLst>
              <a:ext uri="{FF2B5EF4-FFF2-40B4-BE49-F238E27FC236}">
                <a16:creationId xmlns="" xmlns:a16="http://schemas.microsoft.com/office/drawing/2014/main" id="{710DE956-DDB5-49DE-B029-CE028EC67EC8}"/>
              </a:ext>
            </a:extLst>
          </p:cNvPr>
          <p:cNvSpPr/>
          <p:nvPr/>
        </p:nvSpPr>
        <p:spPr>
          <a:xfrm>
            <a:off x="52759" y="6542092"/>
            <a:ext cx="9282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Ethical Framework for Health Care Institutions Responding to Novel Coronavirus SARS-CoV-2 (COVID-19); Guidelines for Institutional Ethics Services Responding to COVID-19: https://www.thehastingscenter.org/ethicalframeworkcovid19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178077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E0748A8D-E6F8-482C-B68D-E0D7B7048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423" y="1268760"/>
            <a:ext cx="5472608" cy="1752600"/>
          </a:xfrm>
        </p:spPr>
        <p:txBody>
          <a:bodyPr>
            <a:no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La mayoría de PCR hospitalarios por Covid-19 representan un casi nulo de supervivencia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funcional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Las excepciones serán pacientes más jóvenes sin insuficiencia multiorgánica o sin comorbilidades, o tal vez aquellos que solo tengan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hipoxia 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MX" sz="2000" dirty="0">
                <a:solidFill>
                  <a:schemeClr val="tx1"/>
                </a:solidFill>
                <a:latin typeface="Montserrat" panose="00000500000000000000" pitchFamily="2" charset="0"/>
              </a:rPr>
              <a:t>Particularmente en ausencia de estas variables, basadas en el potencial de supervivencia y el riesgo de daño al proveedor, creemos que la RCP es un procedimiento de alto </a:t>
            </a:r>
            <a:r>
              <a:rPr lang="es-MX" sz="2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riesgo</a:t>
            </a:r>
            <a:endParaRPr lang="es-MX" sz="2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/>
            <a:endParaRPr lang="es-MX" sz="2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9E9FCA9E-A426-4581-AE28-B1A43086D65B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CONCLUSIÓN</a:t>
            </a:r>
            <a:endParaRPr 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774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93296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27" y="6031190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93296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 descr="C:\Users\miguel.martinezf\Desktop\1 Varios\descarg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97176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3">
            <a:extLst>
              <a:ext uri="{FF2B5EF4-FFF2-40B4-BE49-F238E27FC236}">
                <a16:creationId xmlns="" xmlns:a16="http://schemas.microsoft.com/office/drawing/2014/main" id="{C5DB4E00-BF61-45C0-94E7-10EFEBFC2B7F}"/>
              </a:ext>
            </a:extLst>
          </p:cNvPr>
          <p:cNvSpPr/>
          <p:nvPr/>
        </p:nvSpPr>
        <p:spPr>
          <a:xfrm>
            <a:off x="2276782" y="1474838"/>
            <a:ext cx="4590436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7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¿?</a:t>
            </a:r>
          </a:p>
        </p:txBody>
      </p:sp>
    </p:spTree>
    <p:extLst>
      <p:ext uri="{BB962C8B-B14F-4D97-AF65-F5344CB8AC3E}">
        <p14:creationId xmlns:p14="http://schemas.microsoft.com/office/powerpoint/2010/main" val="1780774250"/>
      </p:ext>
    </p:extLst>
  </p:cSld>
  <p:clrMapOvr>
    <a:masterClrMapping/>
  </p:clrMapOvr>
</p:sld>
</file>

<file path=ppt/theme/theme1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1224</Words>
  <Application>Microsoft Office PowerPoint</Application>
  <PresentationFormat>Presentación en pantalla (4:3)</PresentationFormat>
  <Paragraphs>225</Paragraphs>
  <Slides>31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Sonia Midiam Ortiz Ruiseñor</dc:creator>
  <cp:lastModifiedBy>Miguel Angel Martinez Flores</cp:lastModifiedBy>
  <cp:revision>345</cp:revision>
  <cp:lastPrinted>2019-03-13T23:54:18Z</cp:lastPrinted>
  <dcterms:created xsi:type="dcterms:W3CDTF">2019-03-13T00:55:49Z</dcterms:created>
  <dcterms:modified xsi:type="dcterms:W3CDTF">2020-05-20T16:27:15Z</dcterms:modified>
</cp:coreProperties>
</file>