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57" r:id="rId3"/>
    <p:sldId id="263" r:id="rId4"/>
    <p:sldId id="265" r:id="rId5"/>
  </p:sldIdLst>
  <p:sldSz cx="9144000" cy="6858000" type="overhead"/>
  <p:notesSz cx="6858000" cy="9144000"/>
  <p:embeddedFontLst>
    <p:embeddedFont>
      <p:font typeface="Montserrat" panose="00000500000000000000" pitchFamily="2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299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79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517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540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7106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59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1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183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882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947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303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18269-1168-413F-8ADD-F5CC747D5D5A}" type="datetimeFigureOut">
              <a:rPr lang="es-MX" smtClean="0"/>
              <a:pPr/>
              <a:t>27/04/2020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328ED-6E65-48AB-81D2-0402FBBDFD2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5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orar\Desktop\COVID-19 - cop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9763"/>
            <a:ext cx="4953000" cy="5572125"/>
          </a:xfrm>
          <a:prstGeom prst="rect">
            <a:avLst/>
          </a:prstGeom>
          <a:noFill/>
        </p:spPr>
      </p:pic>
      <p:pic>
        <p:nvPicPr>
          <p:cNvPr id="6" name="Picture 6" descr="C:\Users\morar\Desktop\barras-portada-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38704"/>
            <a:ext cx="9177020" cy="2294255"/>
          </a:xfrm>
          <a:prstGeom prst="rect">
            <a:avLst/>
          </a:prstGeom>
          <a:noFill/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396240" y="3454083"/>
            <a:ext cx="8305800" cy="767397"/>
          </a:xfrm>
          <a:prstGeom prst="rect">
            <a:avLst/>
          </a:prstGeom>
        </p:spPr>
        <p:txBody>
          <a:bodyPr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Apoyo </a:t>
            </a:r>
            <a:r>
              <a:rPr kumimoji="0" lang="es-MX" sz="3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hemodinámico</a:t>
            </a:r>
            <a:r>
              <a:rPr kumimoji="0" lang="es-MX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 COVID-19 o shock</a:t>
            </a:r>
            <a:endParaRPr kumimoji="0" lang="es-MX" sz="3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itchFamily="2" charset="0"/>
              <a:ea typeface="+mj-ea"/>
              <a:cs typeface="+mj-cs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426720" y="2692083"/>
            <a:ext cx="8305800" cy="935037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COVID-19</a:t>
            </a:r>
            <a:r>
              <a:rPr kumimoji="0" lang="es-MX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endParaRPr kumimoji="0" lang="es-MX" sz="3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838950" cy="1052194"/>
          </a:xfrm>
        </p:spPr>
        <p:txBody>
          <a:bodyPr>
            <a:normAutofit/>
          </a:bodyPr>
          <a:lstStyle/>
          <a:p>
            <a:r>
              <a:rPr lang="es-MX" sz="3500" b="1" dirty="0">
                <a:latin typeface="Montserrat" pitchFamily="2" charset="0"/>
              </a:rPr>
              <a:t>Soporte hemodinámico</a:t>
            </a:r>
            <a:r>
              <a:rPr lang="es-MX" sz="3500" b="1" dirty="0" smtClean="0">
                <a:latin typeface="Montserrat" pitchFamily="2" charset="0"/>
              </a:rPr>
              <a:t>:</a:t>
            </a:r>
            <a:endParaRPr lang="es-MX" sz="3500" dirty="0">
              <a:latin typeface="Montserrat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730" y="1551305"/>
            <a:ext cx="5863590" cy="4575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1600" b="1" dirty="0" smtClean="0">
                <a:latin typeface="Montserrat" pitchFamily="2" charset="0"/>
              </a:rPr>
              <a:t>Terapia hídrica: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1600" dirty="0" smtClean="0">
                <a:latin typeface="Montserrat" pitchFamily="2" charset="0"/>
              </a:rPr>
              <a:t>En adultos con COVID-19 y shock, usar parámetros clínicos dinámicos como temperatura de la piel, tiempo de llenado capilar, volumen urinario y/o medición de lactato sérico para evaluar la capacidad de respuesta a líquidos en lugar de parámetros estáticos.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1600" dirty="0" smtClean="0">
                <a:latin typeface="Montserrat" pitchFamily="2" charset="0"/>
              </a:rPr>
              <a:t>En la reanimación aguda de adultos con COVID-19 y shock, se debe emplear una estrategia conservadora (30 ml/kg).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1600" dirty="0" smtClean="0">
                <a:latin typeface="Montserrat" pitchFamily="2" charset="0"/>
              </a:rPr>
              <a:t>Para la reanimación aguda, usar preferentemente cristaloides tamponados balanceados (</a:t>
            </a:r>
            <a:r>
              <a:rPr lang="es-MX" sz="1600" dirty="0" err="1" smtClean="0">
                <a:latin typeface="Montserrat" pitchFamily="2" charset="0"/>
              </a:rPr>
              <a:t>Ringer</a:t>
            </a:r>
            <a:r>
              <a:rPr lang="es-MX" sz="1600" dirty="0" smtClean="0">
                <a:latin typeface="Montserrat" pitchFamily="2" charset="0"/>
              </a:rPr>
              <a:t> lactato) sobre cristaloides no balanceados  (solución salina 0.9%)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1600" dirty="0" smtClean="0">
                <a:latin typeface="Montserrat" pitchFamily="2" charset="0"/>
              </a:rPr>
              <a:t>En la reanimación aguda de adultos, no usar almidones de </a:t>
            </a:r>
            <a:r>
              <a:rPr lang="es-MX" sz="1600" dirty="0" err="1" smtClean="0">
                <a:latin typeface="Montserrat" pitchFamily="2" charset="0"/>
              </a:rPr>
              <a:t>hidroxietilo</a:t>
            </a:r>
            <a:r>
              <a:rPr lang="es-MX" sz="1600" dirty="0" smtClean="0">
                <a:latin typeface="Montserrat" pitchFamily="2" charset="0"/>
              </a:rPr>
              <a:t>, gelatinas, dextranos y de forma rutinaria albúmina. </a:t>
            </a:r>
          </a:p>
          <a:p>
            <a:pPr marL="0" indent="0">
              <a:buNone/>
            </a:pPr>
            <a:endParaRPr lang="es-MX" sz="1600" dirty="0"/>
          </a:p>
        </p:txBody>
      </p:sp>
      <p:pic>
        <p:nvPicPr>
          <p:cNvPr id="4098" name="Picture 2" descr="C:\Users\morar\Desktop\Curso-6\4.Coronavirus\4.Infografias\33.Sopotre-hemodinamico-Step-16-04-20\2.Version-1-Step-16-04-20\pulmon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2112" y="2036445"/>
            <a:ext cx="2759488" cy="2748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854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838950" cy="1052194"/>
          </a:xfrm>
        </p:spPr>
        <p:txBody>
          <a:bodyPr>
            <a:normAutofit/>
          </a:bodyPr>
          <a:lstStyle/>
          <a:p>
            <a:r>
              <a:rPr lang="es-MX" sz="3500" b="1" dirty="0">
                <a:latin typeface="Montserrat" pitchFamily="2" charset="0"/>
              </a:rPr>
              <a:t>Soporte hemodinámico</a:t>
            </a:r>
            <a:r>
              <a:rPr lang="es-MX" sz="3500" b="1" dirty="0" smtClean="0">
                <a:latin typeface="Montserrat" pitchFamily="2" charset="0"/>
              </a:rPr>
              <a:t>:</a:t>
            </a:r>
            <a:endParaRPr lang="es-MX" sz="3500" dirty="0">
              <a:latin typeface="Montserrat" pitchFamily="2" charset="0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232410" y="1353184"/>
            <a:ext cx="6747510" cy="5047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Fármacos </a:t>
            </a:r>
            <a:r>
              <a:rPr kumimoji="0" lang="es-MX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vasoactivos</a:t>
            </a: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: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En adultos con COVID-19 y shock, usar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norepinefrina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 como agente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vasoactivo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 de primera línea (dosis inicial de 0.5-1 µg/min, dosis máxima 2 µg/min). </a:t>
            </a:r>
          </a:p>
          <a:p>
            <a:pPr marL="1076325" marR="0" lvl="1" indent="-22860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Aforar 2 ampolletas de 8 mg en Sol,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glucosada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 5% 250 ml. Concentración final 64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  <a:sym typeface="Symbol" panose="05050102010706020507" pitchFamily="18" charset="2"/>
              </a:rPr>
              <a:t>g/ml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Si no se cuenta con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norepinefrina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, usar vasopresina (010.000.4154.00, Vasopresina, ampolleta 20 UI) o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epinefrina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 como agente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vasoactivo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 de primera línea.</a:t>
            </a:r>
          </a:p>
          <a:p>
            <a:pPr marL="1076325" marR="0" lvl="1" indent="-269875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076325" algn="l"/>
              </a:tabLst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Aforar 1 ampolleta de 20 UI en Sol.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Glucosada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 5% 100 ml. Concentración final 0.2 UI/ml. Dosis 0.01 UI-0.1 UI/min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No usar dopamina. 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Si no se puede lograr una presión arterial media (PAM) meta solo con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norepinefrina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, agregar vasopresina como agente de segunda línea. 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Titular la dosis de los agentes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vasoactivos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 suficiente para lograr una PAM de 60-65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mmHg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.</a:t>
            </a:r>
          </a:p>
        </p:txBody>
      </p:sp>
      <p:pic>
        <p:nvPicPr>
          <p:cNvPr id="4" name="Picture 2" descr="C:\Users\morar\Desktop\COVID-19 - cop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5486400" y="1737043"/>
            <a:ext cx="36576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8549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838950" cy="1052194"/>
          </a:xfrm>
        </p:spPr>
        <p:txBody>
          <a:bodyPr>
            <a:normAutofit/>
          </a:bodyPr>
          <a:lstStyle/>
          <a:p>
            <a:r>
              <a:rPr lang="es-MX" sz="3500" b="1" dirty="0">
                <a:latin typeface="Montserrat" pitchFamily="2" charset="0"/>
              </a:rPr>
              <a:t>Soporte hemodinámico</a:t>
            </a:r>
            <a:r>
              <a:rPr lang="es-MX" sz="3500" b="1" dirty="0" smtClean="0">
                <a:latin typeface="Montserrat" pitchFamily="2" charset="0"/>
              </a:rPr>
              <a:t>:</a:t>
            </a:r>
            <a:endParaRPr lang="es-MX" sz="3500" dirty="0">
              <a:latin typeface="Montserrat" pitchFamily="2" charset="0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232410" y="1459865"/>
            <a:ext cx="5726430" cy="3706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Fármacos </a:t>
            </a:r>
            <a:r>
              <a:rPr kumimoji="0" lang="es-MX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vasoactivos</a:t>
            </a: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itchFamily="2" charset="0"/>
            </a:endParaRPr>
          </a:p>
          <a:p>
            <a:pPr marL="514350" indent="-514350" algn="just">
              <a:buFont typeface="+mj-lt"/>
              <a:buAutoNum type="arabicPeriod" startAt="6"/>
            </a:pPr>
            <a:r>
              <a:rPr lang="es-MX" sz="1600" dirty="0" smtClean="0">
                <a:latin typeface="Montserrat" pitchFamily="2" charset="0"/>
              </a:rPr>
              <a:t>Ante la evidencia de disfunción cardíaca e </a:t>
            </a:r>
            <a:r>
              <a:rPr lang="es-MX" sz="1600" dirty="0" err="1" smtClean="0">
                <a:latin typeface="Montserrat" pitchFamily="2" charset="0"/>
              </a:rPr>
              <a:t>hipoperfusión</a:t>
            </a:r>
            <a:r>
              <a:rPr lang="es-MX" sz="1600" dirty="0" smtClean="0">
                <a:latin typeface="Montserrat" pitchFamily="2" charset="0"/>
              </a:rPr>
              <a:t> persistente a pesar de la reanimación con líquidos y </a:t>
            </a:r>
            <a:r>
              <a:rPr lang="es-MX" sz="1600" dirty="0" err="1" smtClean="0">
                <a:latin typeface="Montserrat" pitchFamily="2" charset="0"/>
              </a:rPr>
              <a:t>norepinefrina</a:t>
            </a:r>
            <a:r>
              <a:rPr lang="es-MX" sz="1600" dirty="0" smtClean="0">
                <a:latin typeface="Montserrat" pitchFamily="2" charset="0"/>
              </a:rPr>
              <a:t>, agregar </a:t>
            </a:r>
            <a:r>
              <a:rPr lang="es-MX" sz="1600" dirty="0" err="1" smtClean="0">
                <a:latin typeface="Montserrat" pitchFamily="2" charset="0"/>
              </a:rPr>
              <a:t>dobutamina</a:t>
            </a:r>
            <a:r>
              <a:rPr lang="es-MX" sz="1600" dirty="0" smtClean="0">
                <a:latin typeface="Montserrat" pitchFamily="2" charset="0"/>
              </a:rPr>
              <a:t> (2.5 a 10 </a:t>
            </a:r>
            <a:r>
              <a:rPr lang="es-MX" sz="1600" dirty="0" err="1" smtClean="0">
                <a:latin typeface="Montserrat" pitchFamily="2" charset="0"/>
              </a:rPr>
              <a:t>μg</a:t>
            </a:r>
            <a:r>
              <a:rPr lang="es-MX" sz="1600" dirty="0" smtClean="0">
                <a:latin typeface="Montserrat" pitchFamily="2" charset="0"/>
              </a:rPr>
              <a:t>/kg/minuto), en lugar de aumentar la dosis de </a:t>
            </a:r>
            <a:r>
              <a:rPr lang="es-MX" sz="1600" dirty="0" err="1" smtClean="0">
                <a:latin typeface="Montserrat" pitchFamily="2" charset="0"/>
              </a:rPr>
              <a:t>norepinefrina</a:t>
            </a:r>
            <a:r>
              <a:rPr lang="es-MX" sz="1600" dirty="0" smtClean="0">
                <a:latin typeface="Montserrat" pitchFamily="2" charset="0"/>
              </a:rPr>
              <a:t>.</a:t>
            </a:r>
          </a:p>
          <a:p>
            <a:pPr lvl="1" algn="just"/>
            <a:r>
              <a:rPr lang="es-MX" sz="1600" dirty="0" smtClean="0">
                <a:latin typeface="Montserrat" pitchFamily="2" charset="0"/>
              </a:rPr>
              <a:t>Aforar 2 ampolletas de </a:t>
            </a:r>
            <a:r>
              <a:rPr lang="es-MX" sz="1600" dirty="0" err="1" smtClean="0">
                <a:latin typeface="Montserrat" pitchFamily="2" charset="0"/>
              </a:rPr>
              <a:t>dobutamina</a:t>
            </a:r>
            <a:r>
              <a:rPr lang="es-MX" sz="1600" dirty="0" smtClean="0">
                <a:latin typeface="Montserrat" pitchFamily="2" charset="0"/>
              </a:rPr>
              <a:t> 250 mg en Sol. </a:t>
            </a:r>
            <a:r>
              <a:rPr lang="es-MX" sz="1600" dirty="0" err="1" smtClean="0">
                <a:latin typeface="Montserrat" pitchFamily="2" charset="0"/>
              </a:rPr>
              <a:t>Glucosada</a:t>
            </a:r>
            <a:r>
              <a:rPr lang="es-MX" sz="1600" dirty="0" smtClean="0">
                <a:latin typeface="Montserrat" pitchFamily="2" charset="0"/>
              </a:rPr>
              <a:t> 5% 250 ml. Concentración final 2,000 </a:t>
            </a:r>
            <a:r>
              <a:rPr lang="el-GR" sz="1600" dirty="0" smtClean="0"/>
              <a:t>μ</a:t>
            </a:r>
            <a:r>
              <a:rPr lang="es-MX" sz="1600" dirty="0" smtClean="0">
                <a:latin typeface="Montserrat" pitchFamily="2" charset="0"/>
              </a:rPr>
              <a:t>g/ml.</a:t>
            </a:r>
          </a:p>
          <a:p>
            <a:pPr marL="514350" indent="-514350" algn="just">
              <a:buFont typeface="+mj-lt"/>
              <a:buAutoNum type="arabicPeriod" startAt="6"/>
            </a:pPr>
            <a:r>
              <a:rPr lang="es-MX" sz="1600" dirty="0" smtClean="0">
                <a:latin typeface="Montserrat" pitchFamily="2" charset="0"/>
              </a:rPr>
              <a:t>En presencia de shock refractario, usar dosis bajas de </a:t>
            </a:r>
            <a:r>
              <a:rPr lang="es-MX" sz="1600" dirty="0" err="1" smtClean="0">
                <a:latin typeface="Montserrat" pitchFamily="2" charset="0"/>
              </a:rPr>
              <a:t>corticosteroides</a:t>
            </a:r>
            <a:r>
              <a:rPr lang="es-MX" sz="1600" dirty="0" smtClean="0">
                <a:latin typeface="Montserrat" pitchFamily="2" charset="0"/>
              </a:rPr>
              <a:t>. </a:t>
            </a:r>
            <a:r>
              <a:rPr lang="es-MX" sz="1600" dirty="0" err="1" smtClean="0">
                <a:latin typeface="Montserrat" pitchFamily="2" charset="0"/>
              </a:rPr>
              <a:t>Corticosteroides</a:t>
            </a:r>
            <a:r>
              <a:rPr lang="es-MX" sz="1600" dirty="0" smtClean="0">
                <a:latin typeface="Montserrat" pitchFamily="2" charset="0"/>
              </a:rPr>
              <a:t> en shock séptico: hidrocortisona IV 200 mg por día, en infusión continua o dosis intermitentes. </a:t>
            </a:r>
          </a:p>
        </p:txBody>
      </p:sp>
      <p:pic>
        <p:nvPicPr>
          <p:cNvPr id="1027" name="Picture 3" descr="C:\Users\morar\Desktop\Doctores.png"/>
          <p:cNvPicPr>
            <a:picLocks noChangeAspect="1" noChangeArrowheads="1"/>
          </p:cNvPicPr>
          <p:nvPr/>
        </p:nvPicPr>
        <p:blipFill>
          <a:blip r:embed="rId2"/>
          <a:srcRect r="46274"/>
          <a:stretch>
            <a:fillRect/>
          </a:stretch>
        </p:blipFill>
        <p:spPr bwMode="auto">
          <a:xfrm>
            <a:off x="5656564" y="630534"/>
            <a:ext cx="3695888" cy="5159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8549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365</Words>
  <Application>Microsoft Office PowerPoint</Application>
  <PresentationFormat>Transparencia</PresentationFormat>
  <Paragraphs>23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Montserrat</vt:lpstr>
      <vt:lpstr>Calibri</vt:lpstr>
      <vt:lpstr>Symbol</vt:lpstr>
      <vt:lpstr>Calibri Light</vt:lpstr>
      <vt:lpstr>Arial</vt:lpstr>
      <vt:lpstr>Wingdings</vt:lpstr>
      <vt:lpstr>Tema de Office</vt:lpstr>
      <vt:lpstr>Presentación de PowerPoint</vt:lpstr>
      <vt:lpstr>Soporte hemodinámico:</vt:lpstr>
      <vt:lpstr>Soporte hemodinámico:</vt:lpstr>
      <vt:lpstr>Soporte hemodinámico: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Apoyo hemodinámico COVID-19 o shock</dc:title>
  <dc:creator>HP</dc:creator>
  <cp:lastModifiedBy>Cuenta Microsoft</cp:lastModifiedBy>
  <cp:revision>28</cp:revision>
  <dcterms:created xsi:type="dcterms:W3CDTF">2020-04-24T02:56:28Z</dcterms:created>
  <dcterms:modified xsi:type="dcterms:W3CDTF">2020-04-28T03:29:46Z</dcterms:modified>
</cp:coreProperties>
</file>