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25"/>
  </p:notesMasterIdLst>
  <p:sldIdLst>
    <p:sldId id="380" r:id="rId2"/>
    <p:sldId id="358" r:id="rId3"/>
    <p:sldId id="359" r:id="rId4"/>
    <p:sldId id="360" r:id="rId5"/>
    <p:sldId id="361" r:id="rId6"/>
    <p:sldId id="362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377" r:id="rId22"/>
    <p:sldId id="378" r:id="rId23"/>
    <p:sldId id="379" r:id="rId24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46"/>
    <a:srgbClr val="005452"/>
    <a:srgbClr val="005A58"/>
    <a:srgbClr val="004600"/>
    <a:srgbClr val="006666"/>
    <a:srgbClr val="F4F3EC"/>
    <a:srgbClr val="CDB9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>
        <p:scale>
          <a:sx n="80" d="100"/>
          <a:sy n="80" d="100"/>
        </p:scale>
        <p:origin x="-864" y="-5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780" y="-7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30D7D-8DA8-421C-85B3-4626CF1F15A1}" type="datetimeFigureOut">
              <a:rPr lang="es-MX" smtClean="0"/>
              <a:t>20/05/2020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B0502-64A1-4575-940D-73CE9D55EF9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53913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300CF-41EB-4F61-A3F1-2E2DB0C7E9FC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8947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4"/>
            <a:ext cx="7772400" cy="2387600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/>
          <a:lstStyle/>
          <a:p>
            <a:fld id="{93337E6F-94FE-4A82-8DB5-A5401146E0F1}" type="datetime1">
              <a:rPr lang="es-MX" smtClean="0">
                <a:solidFill>
                  <a:prstClr val="black"/>
                </a:solidFill>
              </a:rPr>
              <a:t>20/05/2020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/>
          <a:lstStyle/>
          <a:p>
            <a:fld id="{1314FDEC-76A2-4FFB-A1AB-A604801C1D8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6" b="3251"/>
          <a:stretch/>
        </p:blipFill>
        <p:spPr bwMode="auto">
          <a:xfrm>
            <a:off x="0" y="3414"/>
            <a:ext cx="9180512" cy="6885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Rectángulo"/>
          <p:cNvSpPr/>
          <p:nvPr userDrawn="1"/>
        </p:nvSpPr>
        <p:spPr>
          <a:xfrm>
            <a:off x="4499992" y="4797152"/>
            <a:ext cx="4464496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8458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/>
          <a:lstStyle/>
          <a:p>
            <a:fld id="{3AA1E552-D487-4A0E-A524-49710D171388}" type="datetime1">
              <a:rPr lang="es-MX" smtClean="0">
                <a:solidFill>
                  <a:prstClr val="black"/>
                </a:solidFill>
              </a:rPr>
              <a:t>20/05/2020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1314FDEC-76A2-4FFB-A1AB-A604801C1D8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00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E838-D2B0-8441-9B56-211628F3B96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20/05/2020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803A-0F20-2943-8B69-AF53BA8D5E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885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5" b="9940"/>
          <a:stretch/>
        </p:blipFill>
        <p:spPr bwMode="auto">
          <a:xfrm>
            <a:off x="2894" y="-8040"/>
            <a:ext cx="9141106" cy="686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1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23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85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47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09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71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33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95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51FC1-9604-4749-B90F-8C40387B5221}" type="datetimeFigureOut">
              <a:rPr lang="es-MX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903B3-13F3-457C-AA70-3D0FAB5A47C5}" type="slidenum">
              <a:rPr lang="es-MX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12" Type="http://schemas.microsoft.com/office/2007/relationships/hdphoto" Target="../media/hdphoto3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4.png"/><Relationship Id="rId5" Type="http://schemas.openxmlformats.org/officeDocument/2006/relationships/theme" Target="../theme/theme1.xml"/><Relationship Id="rId10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="" xmlns:a16="http://schemas.microsoft.com/office/drawing/2014/main" id="{16215DAE-1974-4793-B494-7495709A51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fld id="{45FAF6FC-CA5E-4C6B-9518-B2D00D559BEF}" type="datetime1">
              <a:rPr lang="es-MX" smtClean="0">
                <a:solidFill>
                  <a:prstClr val="black"/>
                </a:solidFill>
              </a:rPr>
              <a:pPr defTabSz="457200"/>
              <a:t>20/05/2020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="" xmlns:a16="http://schemas.microsoft.com/office/drawing/2014/main" id="{6A9206D9-7F75-4B01-9AD5-343B6B751C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343CB4C0-269D-4C3E-826D-307B3AEA0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fld id="{C0F0E9AB-ED58-4E3F-82E5-5EBC84041820}" type="slidenum">
              <a:rPr lang="es-MX" smtClean="0">
                <a:solidFill>
                  <a:prstClr val="black"/>
                </a:solidFill>
              </a:rPr>
              <a:pPr defTabSz="457200"/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="" xmlns:a16="http://schemas.microsoft.com/office/drawing/2014/main" id="{C5E6E9B6-F945-4C8C-8443-C83711B7B47A}"/>
              </a:ext>
            </a:extLst>
          </p:cNvPr>
          <p:cNvSpPr/>
          <p:nvPr/>
        </p:nvSpPr>
        <p:spPr>
          <a:xfrm>
            <a:off x="-1450" y="3093658"/>
            <a:ext cx="4573450" cy="37643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="" xmlns:a16="http://schemas.microsoft.com/office/drawing/2014/main" id="{4494FAA7-CFF4-4FD0-B6BC-1675138A6BCD}"/>
              </a:ext>
            </a:extLst>
          </p:cNvPr>
          <p:cNvSpPr/>
          <p:nvPr/>
        </p:nvSpPr>
        <p:spPr>
          <a:xfrm>
            <a:off x="-2809" y="184"/>
            <a:ext cx="4666257" cy="1484661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="" xmlns:a16="http://schemas.microsoft.com/office/drawing/2014/main" id="{32D6B347-CA5D-44AE-9755-2CFB616AEF55}"/>
              </a:ext>
            </a:extLst>
          </p:cNvPr>
          <p:cNvSpPr/>
          <p:nvPr/>
        </p:nvSpPr>
        <p:spPr>
          <a:xfrm>
            <a:off x="1" y="208"/>
            <a:ext cx="4371746" cy="1180229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="" xmlns:a16="http://schemas.microsoft.com/office/drawing/2014/main" id="{CC2531D8-E5DF-4AE9-B466-3DB0A0663D60}"/>
              </a:ext>
            </a:extLst>
          </p:cNvPr>
          <p:cNvSpPr/>
          <p:nvPr/>
        </p:nvSpPr>
        <p:spPr>
          <a:xfrm>
            <a:off x="316527" y="88386"/>
            <a:ext cx="524438" cy="529217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6">
            <a:extLst>
              <a:ext uri="{FF2B5EF4-FFF2-40B4-BE49-F238E27FC236}">
                <a16:creationId xmlns="" xmlns:a16="http://schemas.microsoft.com/office/drawing/2014/main" id="{943E3768-6A6B-40D6-97CA-A46FF94735EF}"/>
              </a:ext>
            </a:extLst>
          </p:cNvPr>
          <p:cNvSpPr/>
          <p:nvPr/>
        </p:nvSpPr>
        <p:spPr>
          <a:xfrm>
            <a:off x="1062619" y="180508"/>
            <a:ext cx="1205013" cy="368842"/>
          </a:xfrm>
          <a:prstGeom prst="rect">
            <a:avLst/>
          </a:prstGeom>
          <a:blipFill>
            <a:blip r:embed="rId9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7">
            <a:extLst>
              <a:ext uri="{FF2B5EF4-FFF2-40B4-BE49-F238E27FC236}">
                <a16:creationId xmlns="" xmlns:a16="http://schemas.microsoft.com/office/drawing/2014/main" id="{E9DC50B9-DF3B-49EE-8D6F-8A0BDC0AC063}"/>
              </a:ext>
            </a:extLst>
          </p:cNvPr>
          <p:cNvSpPr/>
          <p:nvPr/>
        </p:nvSpPr>
        <p:spPr>
          <a:xfrm>
            <a:off x="2749450" y="171008"/>
            <a:ext cx="313568" cy="392713"/>
          </a:xfrm>
          <a:prstGeom prst="rect">
            <a:avLst/>
          </a:prstGeom>
          <a:blipFill>
            <a:blip r:embed="rId11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6" name="Conector recto 15">
            <a:extLst>
              <a:ext uri="{FF2B5EF4-FFF2-40B4-BE49-F238E27FC236}">
                <a16:creationId xmlns="" xmlns:a16="http://schemas.microsoft.com/office/drawing/2014/main" id="{859D47C5-F7AD-427E-96E2-D6DC3F361F4B}"/>
              </a:ext>
            </a:extLst>
          </p:cNvPr>
          <p:cNvCxnSpPr/>
          <p:nvPr/>
        </p:nvCxnSpPr>
        <p:spPr>
          <a:xfrm flipH="1" flipV="1">
            <a:off x="2504496" y="180539"/>
            <a:ext cx="3810" cy="36884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67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6" r:id="rId2"/>
    <p:sldLayoutId id="2147483822" r:id="rId3"/>
    <p:sldLayoutId id="214748382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edmundors1978@gmail.com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8"/>
          <p:cNvSpPr/>
          <p:nvPr/>
        </p:nvSpPr>
        <p:spPr>
          <a:xfrm flipH="1">
            <a:off x="5743939" y="319547"/>
            <a:ext cx="45719" cy="547186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424395"/>
                </a:moveTo>
                <a:lnTo>
                  <a:pt x="0" y="0"/>
                </a:lnTo>
              </a:path>
            </a:pathLst>
          </a:custGeom>
          <a:ln w="103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Rectángulo 21"/>
          <p:cNvSpPr/>
          <p:nvPr/>
        </p:nvSpPr>
        <p:spPr>
          <a:xfrm>
            <a:off x="8572500" y="6267450"/>
            <a:ext cx="571500" cy="590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MX" dirty="0"/>
          </a:p>
        </p:txBody>
      </p:sp>
      <p:sp>
        <p:nvSpPr>
          <p:cNvPr id="4" name="Rectángulo 16">
            <a:extLst>
              <a:ext uri="{FF2B5EF4-FFF2-40B4-BE49-F238E27FC236}">
                <a16:creationId xmlns="" xmlns:a16="http://schemas.microsoft.com/office/drawing/2014/main" id="{DEC69697-3647-4A51-94F5-B28A27F109DA}"/>
              </a:ext>
            </a:extLst>
          </p:cNvPr>
          <p:cNvSpPr/>
          <p:nvPr/>
        </p:nvSpPr>
        <p:spPr>
          <a:xfrm>
            <a:off x="1187639" y="2158922"/>
            <a:ext cx="7564657" cy="2059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MX" sz="28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  <a:p>
            <a:pPr algn="ctr"/>
            <a:r>
              <a:rPr lang="es-MX" sz="28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Manejo y </a:t>
            </a:r>
            <a:r>
              <a:rPr lang="es-MX" sz="2800" b="1" spc="300" dirty="0" smtClean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abordaje iniciales </a:t>
            </a:r>
            <a:r>
              <a:rPr lang="es-MX" sz="28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de </a:t>
            </a:r>
            <a:r>
              <a:rPr lang="es-MX" sz="2800" b="1" spc="300" dirty="0" smtClean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pacientes </a:t>
            </a:r>
            <a:r>
              <a:rPr lang="es-MX" sz="28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con </a:t>
            </a:r>
            <a:r>
              <a:rPr lang="es-MX" sz="2800" b="1" spc="300" dirty="0" smtClean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COVID-19</a:t>
            </a:r>
            <a:endParaRPr lang="es-MX" sz="28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  <a:p>
            <a:pPr algn="ctr"/>
            <a:endParaRPr lang="es-MX" sz="24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635029" y="4218393"/>
            <a:ext cx="5351798" cy="550151"/>
          </a:xfrm>
          <a:prstGeom prst="rect">
            <a:avLst/>
          </a:prstGeom>
          <a:noFill/>
        </p:spPr>
        <p:txBody>
          <a:bodyPr wrap="square" lIns="57150" tIns="28575" rIns="57150" bIns="28575" rtlCol="0">
            <a:spAutoFit/>
          </a:bodyPr>
          <a:lstStyle/>
          <a:p>
            <a:pPr algn="ctr" defTabSz="457200"/>
            <a:r>
              <a:rPr lang="es-MX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Montserrat SemiBold" panose="00000700000000000000" pitchFamily="2" charset="0"/>
              </a:rPr>
              <a:t>Dr. Edmundo Rivero Sánchez</a:t>
            </a:r>
          </a:p>
          <a:p>
            <a:pPr defTabSz="457200"/>
            <a:endParaRPr lang="es-MX" sz="1600" dirty="0">
              <a:solidFill>
                <a:prstClr val="black">
                  <a:lumMod val="50000"/>
                  <a:lumOff val="50000"/>
                </a:prstClr>
              </a:solidFill>
              <a:latin typeface="Montserrat SemiBold" panose="00000700000000000000" pitchFamily="2" charset="0"/>
            </a:endParaRPr>
          </a:p>
        </p:txBody>
      </p:sp>
      <p:sp>
        <p:nvSpPr>
          <p:cNvPr id="6" name="Rectángulo 14">
            <a:extLst>
              <a:ext uri="{FF2B5EF4-FFF2-40B4-BE49-F238E27FC236}">
                <a16:creationId xmlns="" xmlns:a16="http://schemas.microsoft.com/office/drawing/2014/main" id="{6D44BBB8-0DC5-40D0-9F4E-9B19FB271801}"/>
              </a:ext>
            </a:extLst>
          </p:cNvPr>
          <p:cNvSpPr/>
          <p:nvPr/>
        </p:nvSpPr>
        <p:spPr>
          <a:xfrm>
            <a:off x="374041" y="5468815"/>
            <a:ext cx="8634047" cy="1389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Dirección de Prestaciones Médicas</a:t>
            </a:r>
          </a:p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Unidad de Atención Médica</a:t>
            </a:r>
          </a:p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Coordinación de Atención Integral en Segundo Nivel</a:t>
            </a:r>
          </a:p>
          <a:p>
            <a:pPr algn="r"/>
            <a:endParaRPr lang="es-MX" sz="1100" b="1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anose="00000700000000000000" pitchFamily="2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19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68520" y="625252"/>
            <a:ext cx="8229600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Objetivos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  <a:p>
            <a:r>
              <a:rPr lang="es-MX" dirty="0" smtClean="0">
                <a:solidFill>
                  <a:srgbClr val="005A58"/>
                </a:solidFill>
              </a:rPr>
              <a:t/>
            </a:r>
            <a:br>
              <a:rPr lang="es-MX" dirty="0" smtClean="0">
                <a:solidFill>
                  <a:srgbClr val="005A58"/>
                </a:solidFill>
              </a:rPr>
            </a:br>
            <a:endParaRPr lang="es-MX" dirty="0">
              <a:solidFill>
                <a:srgbClr val="005A58"/>
              </a:solidFill>
            </a:endParaRPr>
          </a:p>
        </p:txBody>
      </p:sp>
      <p:sp>
        <p:nvSpPr>
          <p:cNvPr id="7" name="CuadroTexto 3">
            <a:extLst>
              <a:ext uri="{FF2B5EF4-FFF2-40B4-BE49-F238E27FC236}">
                <a16:creationId xmlns="" xmlns:a16="http://schemas.microsoft.com/office/drawing/2014/main" id="{8E336E19-8968-BE46-9A69-C57EBE8F41C0}"/>
              </a:ext>
            </a:extLst>
          </p:cNvPr>
          <p:cNvSpPr txBox="1"/>
          <p:nvPr/>
        </p:nvSpPr>
        <p:spPr>
          <a:xfrm>
            <a:off x="395536" y="2348880"/>
            <a:ext cx="56886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Analizar el curso clínico de la enfermedad por </a:t>
            </a:r>
            <a:r>
              <a:rPr lang="es-MX" dirty="0" smtClean="0">
                <a:latin typeface="Montserrat" panose="00000500000000000000" pitchFamily="2" charset="0"/>
              </a:rPr>
              <a:t>COVID-19.</a:t>
            </a:r>
            <a:endParaRPr lang="es-MX" dirty="0">
              <a:latin typeface="Montserrat" panose="00000500000000000000" pitchFamily="2" charset="0"/>
            </a:endParaRPr>
          </a:p>
          <a:p>
            <a:pPr marL="342900" indent="-34290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Identificar </a:t>
            </a:r>
            <a:r>
              <a:rPr lang="es-MX" dirty="0" smtClean="0">
                <a:latin typeface="Montserrat" panose="00000500000000000000" pitchFamily="2" charset="0"/>
              </a:rPr>
              <a:t>cuál </a:t>
            </a:r>
            <a:r>
              <a:rPr lang="es-MX" dirty="0">
                <a:latin typeface="Montserrat" panose="00000500000000000000" pitchFamily="2" charset="0"/>
              </a:rPr>
              <a:t>es el abordaje inicial de pacientes con sospecha de </a:t>
            </a:r>
            <a:r>
              <a:rPr lang="es-MX" dirty="0" smtClean="0">
                <a:latin typeface="Montserrat" panose="00000500000000000000" pitchFamily="2" charset="0"/>
              </a:rPr>
              <a:t>COVID-19.</a:t>
            </a:r>
            <a:endParaRPr lang="es-MX" dirty="0">
              <a:latin typeface="Montserrat" panose="00000500000000000000" pitchFamily="2" charset="0"/>
            </a:endParaRPr>
          </a:p>
          <a:p>
            <a:pPr marL="342900" indent="-34290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Conocer las opciones de tratamiento disponibles para </a:t>
            </a:r>
            <a:r>
              <a:rPr lang="es-MX" dirty="0" smtClean="0">
                <a:latin typeface="Montserrat" panose="00000500000000000000" pitchFamily="2" charset="0"/>
              </a:rPr>
              <a:t>COVID-19. </a:t>
            </a:r>
            <a:endParaRPr lang="es-MX" dirty="0">
              <a:latin typeface="Montserrat" panose="00000500000000000000" pitchFamily="2" charset="0"/>
            </a:endParaRPr>
          </a:p>
          <a:p>
            <a:pPr marL="342900" indent="-34290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Establecer a partir de un caso clínico cuáles son las opciones de tratamiento en pacientes con </a:t>
            </a:r>
            <a:r>
              <a:rPr lang="es-MX" dirty="0" smtClean="0">
                <a:latin typeface="Montserrat" panose="00000500000000000000" pitchFamily="2" charset="0"/>
              </a:rPr>
              <a:t>COVID-19</a:t>
            </a:r>
            <a:r>
              <a:rPr lang="es-MX" dirty="0">
                <a:latin typeface="Montserrat" panose="00000500000000000000" pitchFamily="2" charset="0"/>
              </a:rPr>
              <a:t>.</a:t>
            </a:r>
          </a:p>
          <a:p>
            <a:pPr marL="342900" indent="-342900">
              <a:buAutoNum type="arabicPeriod"/>
            </a:pPr>
            <a:endParaRPr lang="es-MX" dirty="0"/>
          </a:p>
          <a:p>
            <a:pPr marL="342900" indent="-342900">
              <a:buAutoNum type="arabicPeriod"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4195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29555EF6-B96F-A342-8FD1-8BBBD31CBF18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Fases de la enfermedad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pic>
        <p:nvPicPr>
          <p:cNvPr id="5" name="Marcador de contenido 3">
            <a:extLst>
              <a:ext uri="{FF2B5EF4-FFF2-40B4-BE49-F238E27FC236}">
                <a16:creationId xmlns="" xmlns:a16="http://schemas.microsoft.com/office/drawing/2014/main" id="{21FB518D-D25B-DA44-8B97-508DD0384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767212"/>
            <a:ext cx="864096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7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5">
            <a:extLst>
              <a:ext uri="{FF2B5EF4-FFF2-40B4-BE49-F238E27FC236}">
                <a16:creationId xmlns="" xmlns:a16="http://schemas.microsoft.com/office/drawing/2014/main" id="{C1F8F49D-93F0-0A47-86EB-8D3669B0D827}"/>
              </a:ext>
            </a:extLst>
          </p:cNvPr>
          <p:cNvSpPr txBox="1">
            <a:spLocks/>
          </p:cNvSpPr>
          <p:nvPr/>
        </p:nvSpPr>
        <p:spPr>
          <a:xfrm>
            <a:off x="481241" y="26719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Fases Clínicas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pic>
        <p:nvPicPr>
          <p:cNvPr id="5" name="Marcador de contenido 3">
            <a:extLst>
              <a:ext uri="{FF2B5EF4-FFF2-40B4-BE49-F238E27FC236}">
                <a16:creationId xmlns="" xmlns:a16="http://schemas.microsoft.com/office/drawing/2014/main" id="{AD8562E5-E5E6-2D44-9F79-496335E36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00808"/>
            <a:ext cx="8277683" cy="414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7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4611990A-C515-6143-B034-477126F600DD}"/>
              </a:ext>
            </a:extLst>
          </p:cNvPr>
          <p:cNvSpPr txBox="1">
            <a:spLocks/>
          </p:cNvSpPr>
          <p:nvPr/>
        </p:nvSpPr>
        <p:spPr>
          <a:xfrm>
            <a:off x="457200" y="116632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Evaluación inicial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pic>
        <p:nvPicPr>
          <p:cNvPr id="5" name="Marcador de contenido 3">
            <a:extLst>
              <a:ext uri="{FF2B5EF4-FFF2-40B4-BE49-F238E27FC236}">
                <a16:creationId xmlns="" xmlns:a16="http://schemas.microsoft.com/office/drawing/2014/main" id="{F8DDD975-A0F2-994C-8D8C-024214263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547843"/>
            <a:ext cx="7635031" cy="476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5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1FB468B5-ABF0-9D44-8D58-D839849A7EBE}"/>
              </a:ext>
            </a:extLst>
          </p:cNvPr>
          <p:cNvSpPr txBox="1">
            <a:spLocks/>
          </p:cNvSpPr>
          <p:nvPr/>
        </p:nvSpPr>
        <p:spPr>
          <a:xfrm>
            <a:off x="683568" y="32306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Valoración de la sepsis: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pic>
        <p:nvPicPr>
          <p:cNvPr id="5" name="Imagen 3">
            <a:extLst>
              <a:ext uri="{FF2B5EF4-FFF2-40B4-BE49-F238E27FC236}">
                <a16:creationId xmlns="" xmlns:a16="http://schemas.microsoft.com/office/drawing/2014/main" id="{40B5106A-528D-3E43-B9BF-3E9DBA4B1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882571"/>
            <a:ext cx="5688632" cy="426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65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8D9A0DBF-D611-724C-A20C-88C37AEB124A}"/>
              </a:ext>
            </a:extLst>
          </p:cNvPr>
          <p:cNvSpPr txBox="1">
            <a:spLocks/>
          </p:cNvSpPr>
          <p:nvPr/>
        </p:nvSpPr>
        <p:spPr>
          <a:xfrm>
            <a:off x="1043608" y="106266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Estudios Iniciales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5" name="CuadroTexto 3">
            <a:extLst>
              <a:ext uri="{FF2B5EF4-FFF2-40B4-BE49-F238E27FC236}">
                <a16:creationId xmlns="" xmlns:a16="http://schemas.microsoft.com/office/drawing/2014/main" id="{933355A4-E89A-E348-A3E9-FA5F72E223D3}"/>
              </a:ext>
            </a:extLst>
          </p:cNvPr>
          <p:cNvSpPr txBox="1"/>
          <p:nvPr/>
        </p:nvSpPr>
        <p:spPr>
          <a:xfrm>
            <a:off x="539552" y="1772816"/>
            <a:ext cx="32403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latin typeface="Montserrat" panose="00000500000000000000" pitchFamily="2" charset="0"/>
              </a:rPr>
              <a:t>Laboratorio</a:t>
            </a:r>
            <a:endParaRPr lang="es-MX" b="1" dirty="0">
              <a:latin typeface="Montserrat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Panel Metabólico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Perfil Hepático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Función renal y EGO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CPK y troponinas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Biometría hemática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Tiempos de coagulación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>
              <a:latin typeface="Montserrat" panose="00000500000000000000" pitchFamily="2" charset="0"/>
            </a:endParaRPr>
          </a:p>
          <a:p>
            <a:r>
              <a:rPr lang="es-MX" b="1" dirty="0">
                <a:latin typeface="Montserrat" panose="00000500000000000000" pitchFamily="2" charset="0"/>
              </a:rPr>
              <a:t>Marcadores de inflamación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latin typeface="Montserrat" panose="00000500000000000000" pitchFamily="2" charset="0"/>
              </a:rPr>
              <a:t>Dímero </a:t>
            </a:r>
            <a:r>
              <a:rPr lang="es-MX" dirty="0">
                <a:latin typeface="Montserrat" panose="00000500000000000000" pitchFamily="2" charset="0"/>
              </a:rPr>
              <a:t>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Ferritina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Proteína C reactiva y VSG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IL 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LDH</a:t>
            </a:r>
          </a:p>
        </p:txBody>
      </p:sp>
      <p:sp>
        <p:nvSpPr>
          <p:cNvPr id="6" name="CuadroTexto 4">
            <a:extLst>
              <a:ext uri="{FF2B5EF4-FFF2-40B4-BE49-F238E27FC236}">
                <a16:creationId xmlns="" xmlns:a16="http://schemas.microsoft.com/office/drawing/2014/main" id="{43EDD144-5F05-2F43-A131-51CDE2D49E2A}"/>
              </a:ext>
            </a:extLst>
          </p:cNvPr>
          <p:cNvSpPr txBox="1"/>
          <p:nvPr/>
        </p:nvSpPr>
        <p:spPr>
          <a:xfrm>
            <a:off x="4283968" y="1772816"/>
            <a:ext cx="38884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Montserrat" panose="00000500000000000000" pitchFamily="2" charset="0"/>
              </a:rPr>
              <a:t>Gabinete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Radiografía Tórax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EKG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TAC tórax (solo diagnóstico diferencial)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3130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B77BC85F-16FE-3849-8356-AA2903B8BBC0}"/>
              </a:ext>
            </a:extLst>
          </p:cNvPr>
          <p:cNvSpPr txBox="1">
            <a:spLocks/>
          </p:cNvSpPr>
          <p:nvPr/>
        </p:nvSpPr>
        <p:spPr>
          <a:xfrm>
            <a:off x="422865" y="116632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Clasificación</a:t>
            </a:r>
            <a:b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</a:b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5" name="Marcador de contenido 5">
            <a:extLst>
              <a:ext uri="{FF2B5EF4-FFF2-40B4-BE49-F238E27FC236}">
                <a16:creationId xmlns="" xmlns:a16="http://schemas.microsoft.com/office/drawing/2014/main" id="{51262D8D-AD10-FB42-86B0-5ABA42FF1F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7322328"/>
              </p:ext>
            </p:extLst>
          </p:nvPr>
        </p:nvGraphicFramePr>
        <p:xfrm>
          <a:off x="457200" y="2227263"/>
          <a:ext cx="7429500" cy="1409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4750">
                  <a:extLst>
                    <a:ext uri="{9D8B030D-6E8A-4147-A177-3AD203B41FA5}">
                      <a16:colId xmlns="" xmlns:a16="http://schemas.microsoft.com/office/drawing/2014/main" val="972548183"/>
                    </a:ext>
                  </a:extLst>
                </a:gridCol>
                <a:gridCol w="3714750">
                  <a:extLst>
                    <a:ext uri="{9D8B030D-6E8A-4147-A177-3AD203B41FA5}">
                      <a16:colId xmlns="" xmlns:a16="http://schemas.microsoft.com/office/drawing/2014/main" val="2904608683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s-MX" sz="1400" dirty="0">
                          <a:latin typeface="Montserrat" panose="00000500000000000000" pitchFamily="2" charset="0"/>
                        </a:rPr>
                        <a:t>Neumonías Leves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>
                          <a:latin typeface="Montserrat" panose="00000500000000000000" pitchFamily="2" charset="0"/>
                        </a:rPr>
                        <a:t>Neumonías severas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88826945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s-MX" sz="1400" dirty="0">
                          <a:latin typeface="Montserrat" panose="00000500000000000000" pitchFamily="2" charset="0"/>
                        </a:rPr>
                        <a:t>CURB 65 de 0 o 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>
                          <a:latin typeface="Montserrat" panose="00000500000000000000" pitchFamily="2" charset="0"/>
                        </a:rPr>
                        <a:t>CURB 65 2 o más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19161080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endParaRPr lang="es-MX" sz="1400" dirty="0">
                        <a:latin typeface="Montserrat" panose="00000500000000000000" pitchFamily="2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>
                          <a:latin typeface="Montserrat" panose="00000500000000000000" pitchFamily="2" charset="0"/>
                        </a:rPr>
                        <a:t>Frecuencia respiratoria =&gt; 30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45475871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endParaRPr lang="es-MX" sz="1400">
                        <a:latin typeface="Montserrat" panose="00000500000000000000" pitchFamily="2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>
                          <a:latin typeface="Montserrat" panose="00000500000000000000" pitchFamily="2" charset="0"/>
                        </a:rPr>
                        <a:t>Saturación en reposo menor de 93%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384068287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endParaRPr lang="es-MX" sz="1400" dirty="0">
                        <a:latin typeface="Montserrat" panose="00000500000000000000" pitchFamily="2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>
                          <a:latin typeface="Montserrat" panose="00000500000000000000" pitchFamily="2" charset="0"/>
                        </a:rPr>
                        <a:t>PaO2/Fio2 &lt; 300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215407288"/>
                  </a:ext>
                </a:extLst>
              </a:tr>
            </a:tbl>
          </a:graphicData>
        </a:graphic>
      </p:graphicFrame>
      <p:sp>
        <p:nvSpPr>
          <p:cNvPr id="6" name="Rectángulo 6">
            <a:extLst>
              <a:ext uri="{FF2B5EF4-FFF2-40B4-BE49-F238E27FC236}">
                <a16:creationId xmlns="" xmlns:a16="http://schemas.microsoft.com/office/drawing/2014/main" id="{5383126E-7D5D-9F42-9BDF-80B7F41BEB9E}"/>
              </a:ext>
            </a:extLst>
          </p:cNvPr>
          <p:cNvSpPr/>
          <p:nvPr/>
        </p:nvSpPr>
        <p:spPr>
          <a:xfrm>
            <a:off x="331772" y="6044404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1350" dirty="0">
                <a:latin typeface="Montserrat" panose="00000500000000000000" pitchFamily="2" charset="0"/>
              </a:rPr>
              <a:t>Li et al. Ann. Intensive Care (2020) 10:45 https://doi.org/10.1186/s13613-020-00661-z</a:t>
            </a:r>
          </a:p>
        </p:txBody>
      </p:sp>
      <p:sp>
        <p:nvSpPr>
          <p:cNvPr id="7" name="CuadroTexto 7">
            <a:extLst>
              <a:ext uri="{FF2B5EF4-FFF2-40B4-BE49-F238E27FC236}">
                <a16:creationId xmlns="" xmlns:a16="http://schemas.microsoft.com/office/drawing/2014/main" id="{FB9FA0A1-56AD-DF41-BE4B-418933DD379C}"/>
              </a:ext>
            </a:extLst>
          </p:cNvPr>
          <p:cNvSpPr txBox="1"/>
          <p:nvPr/>
        </p:nvSpPr>
        <p:spPr>
          <a:xfrm>
            <a:off x="628650" y="3948971"/>
            <a:ext cx="46891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rgbClr val="FF0000"/>
                </a:solidFill>
                <a:latin typeface="Montserrat" panose="00000500000000000000" pitchFamily="2" charset="0"/>
              </a:rPr>
              <a:t>Enfermedad crítica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Choque 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Necesidad de ventilación mecánica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Disfunción orgánica</a:t>
            </a:r>
          </a:p>
        </p:txBody>
      </p:sp>
      <p:sp>
        <p:nvSpPr>
          <p:cNvPr id="8" name="CuadroTexto 2">
            <a:extLst>
              <a:ext uri="{FF2B5EF4-FFF2-40B4-BE49-F238E27FC236}">
                <a16:creationId xmlns="" xmlns:a16="http://schemas.microsoft.com/office/drawing/2014/main" id="{B85A0458-40A3-1A4E-9F95-7FF460E7F34A}"/>
              </a:ext>
            </a:extLst>
          </p:cNvPr>
          <p:cNvSpPr txBox="1"/>
          <p:nvPr/>
        </p:nvSpPr>
        <p:spPr>
          <a:xfrm>
            <a:off x="755576" y="170080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Montserrat" panose="00000500000000000000" pitchFamily="2" charset="0"/>
              </a:rPr>
              <a:t>80% casos</a:t>
            </a:r>
          </a:p>
        </p:txBody>
      </p:sp>
      <p:sp>
        <p:nvSpPr>
          <p:cNvPr id="9" name="CuadroTexto 3">
            <a:extLst>
              <a:ext uri="{FF2B5EF4-FFF2-40B4-BE49-F238E27FC236}">
                <a16:creationId xmlns="" xmlns:a16="http://schemas.microsoft.com/office/drawing/2014/main" id="{33C1A3F3-A704-294A-935E-4C2FB72C9159}"/>
              </a:ext>
            </a:extLst>
          </p:cNvPr>
          <p:cNvSpPr txBox="1"/>
          <p:nvPr/>
        </p:nvSpPr>
        <p:spPr>
          <a:xfrm>
            <a:off x="4139952" y="170080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Montserrat" panose="00000500000000000000" pitchFamily="2" charset="0"/>
              </a:rPr>
              <a:t>15% casos</a:t>
            </a:r>
          </a:p>
        </p:txBody>
      </p:sp>
      <p:sp>
        <p:nvSpPr>
          <p:cNvPr id="10" name="CuadroTexto 4">
            <a:extLst>
              <a:ext uri="{FF2B5EF4-FFF2-40B4-BE49-F238E27FC236}">
                <a16:creationId xmlns="" xmlns:a16="http://schemas.microsoft.com/office/drawing/2014/main" id="{5D779D88-088C-EE4B-9D72-7E5107494FB6}"/>
              </a:ext>
            </a:extLst>
          </p:cNvPr>
          <p:cNvSpPr txBox="1"/>
          <p:nvPr/>
        </p:nvSpPr>
        <p:spPr>
          <a:xfrm>
            <a:off x="5132851" y="3948971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Montserrat" panose="00000500000000000000" pitchFamily="2" charset="0"/>
              </a:rPr>
              <a:t>5% casos</a:t>
            </a:r>
          </a:p>
        </p:txBody>
      </p:sp>
    </p:spTree>
    <p:extLst>
      <p:ext uri="{BB962C8B-B14F-4D97-AF65-F5344CB8AC3E}">
        <p14:creationId xmlns:p14="http://schemas.microsoft.com/office/powerpoint/2010/main" val="332412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5A47466B-3C76-B146-8BDE-A7D9D9240865}"/>
              </a:ext>
            </a:extLst>
          </p:cNvPr>
          <p:cNvSpPr txBox="1">
            <a:spLocks/>
          </p:cNvSpPr>
          <p:nvPr/>
        </p:nvSpPr>
        <p:spPr>
          <a:xfrm>
            <a:off x="385192" y="14991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Predictores de mal pronóstico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5" name="CuadroTexto 3">
            <a:extLst>
              <a:ext uri="{FF2B5EF4-FFF2-40B4-BE49-F238E27FC236}">
                <a16:creationId xmlns="" xmlns:a16="http://schemas.microsoft.com/office/drawing/2014/main" id="{5D93E159-329C-ED4D-9458-94CCF363481A}"/>
              </a:ext>
            </a:extLst>
          </p:cNvPr>
          <p:cNvSpPr txBox="1"/>
          <p:nvPr/>
        </p:nvSpPr>
        <p:spPr>
          <a:xfrm>
            <a:off x="4499992" y="2449561"/>
            <a:ext cx="38235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latin typeface="Montserrat" panose="00000500000000000000" pitchFamily="2" charset="0"/>
              </a:rPr>
              <a:t>Laboratorio</a:t>
            </a:r>
            <a:endParaRPr lang="es-MX" b="1" dirty="0">
              <a:latin typeface="Montserrat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Linfocitos menores de 800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Trombocitopenia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LDH mayor 1000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Leucocitosis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&gt; procalcitonina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Dimero D mayor de 1000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Rx con &gt; 50% afectación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Aumento de enzimas hepáticas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Aumento de reactantes de fase aguda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</p:txBody>
      </p:sp>
      <p:sp>
        <p:nvSpPr>
          <p:cNvPr id="6" name="Rectángulo 4">
            <a:extLst>
              <a:ext uri="{FF2B5EF4-FFF2-40B4-BE49-F238E27FC236}">
                <a16:creationId xmlns="" xmlns:a16="http://schemas.microsoft.com/office/drawing/2014/main" id="{CA067F28-2A4A-004B-83B7-9C8F7E1BE5A5}"/>
              </a:ext>
            </a:extLst>
          </p:cNvPr>
          <p:cNvSpPr/>
          <p:nvPr/>
        </p:nvSpPr>
        <p:spPr>
          <a:xfrm>
            <a:off x="5724128" y="5958214"/>
            <a:ext cx="313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solidFill>
                  <a:srgbClr val="C00000"/>
                </a:solidFill>
                <a:latin typeface="Montserrat" panose="00000500000000000000" pitchFamily="2" charset="0"/>
              </a:rPr>
              <a:t>Lancet 2020; 395: 1054–62</a:t>
            </a:r>
          </a:p>
        </p:txBody>
      </p:sp>
      <p:sp>
        <p:nvSpPr>
          <p:cNvPr id="7" name="CuadroTexto 5">
            <a:extLst>
              <a:ext uri="{FF2B5EF4-FFF2-40B4-BE49-F238E27FC236}">
                <a16:creationId xmlns="" xmlns:a16="http://schemas.microsoft.com/office/drawing/2014/main" id="{414C648F-6BAD-A14C-B324-B58E5B6B0CC2}"/>
              </a:ext>
            </a:extLst>
          </p:cNvPr>
          <p:cNvSpPr txBox="1"/>
          <p:nvPr/>
        </p:nvSpPr>
        <p:spPr>
          <a:xfrm>
            <a:off x="190487" y="1484784"/>
            <a:ext cx="36553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Montserrat" panose="00000500000000000000" pitchFamily="2" charset="0"/>
              </a:rPr>
              <a:t>Clínica</a:t>
            </a:r>
            <a:endParaRPr lang="es-MX" b="1" dirty="0">
              <a:latin typeface="Montserrat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&gt; 65 años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Comorbilidades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Qsofa &gt;1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CURB 65 &gt;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SIRA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FR mayor 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Saturación menor 90%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Hipotensión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Oliguria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Hipoxemia refractaria </a:t>
            </a:r>
          </a:p>
        </p:txBody>
      </p:sp>
    </p:spTree>
    <p:extLst>
      <p:ext uri="{BB962C8B-B14F-4D97-AF65-F5344CB8AC3E}">
        <p14:creationId xmlns:p14="http://schemas.microsoft.com/office/powerpoint/2010/main" val="146864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C3778707-AB07-7249-A707-BFD77FC97A41}"/>
              </a:ext>
            </a:extLst>
          </p:cNvPr>
          <p:cNvSpPr txBox="1">
            <a:spLocks/>
          </p:cNvSpPr>
          <p:nvPr/>
        </p:nvSpPr>
        <p:spPr>
          <a:xfrm>
            <a:off x="482443" y="18827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Evolución clínica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pic>
        <p:nvPicPr>
          <p:cNvPr id="5" name="Imagen 3">
            <a:extLst>
              <a:ext uri="{FF2B5EF4-FFF2-40B4-BE49-F238E27FC236}">
                <a16:creationId xmlns="" xmlns:a16="http://schemas.microsoft.com/office/drawing/2014/main" id="{C34D81E2-E620-7A42-8A63-93A0784CC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94" y="1495345"/>
            <a:ext cx="8507288" cy="5043598"/>
          </a:xfrm>
          <a:prstGeom prst="rect">
            <a:avLst/>
          </a:prstGeom>
        </p:spPr>
      </p:pic>
      <p:sp>
        <p:nvSpPr>
          <p:cNvPr id="6" name="Rectángulo 4">
            <a:extLst>
              <a:ext uri="{FF2B5EF4-FFF2-40B4-BE49-F238E27FC236}">
                <a16:creationId xmlns="" xmlns:a16="http://schemas.microsoft.com/office/drawing/2014/main" id="{8E5BBC0D-CB49-3948-9327-D34974DDD6C0}"/>
              </a:ext>
            </a:extLst>
          </p:cNvPr>
          <p:cNvSpPr/>
          <p:nvPr/>
        </p:nvSpPr>
        <p:spPr>
          <a:xfrm>
            <a:off x="5724128" y="6538943"/>
            <a:ext cx="313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err="1">
                <a:solidFill>
                  <a:srgbClr val="B60014"/>
                </a:solidFill>
                <a:latin typeface="Montserrat" panose="00000500000000000000" pitchFamily="2" charset="0"/>
              </a:rPr>
              <a:t>Lancet</a:t>
            </a:r>
            <a:r>
              <a:rPr lang="es-MX" dirty="0">
                <a:solidFill>
                  <a:srgbClr val="B60014"/>
                </a:solidFill>
                <a:latin typeface="Montserrat" panose="00000500000000000000" pitchFamily="2" charset="0"/>
              </a:rPr>
              <a:t> </a:t>
            </a:r>
            <a:r>
              <a:rPr lang="es-MX" dirty="0" smtClean="0">
                <a:solidFill>
                  <a:srgbClr val="B60014"/>
                </a:solidFill>
                <a:latin typeface="Montserrat" panose="00000500000000000000" pitchFamily="2" charset="0"/>
              </a:rPr>
              <a:t>2020</a:t>
            </a:r>
            <a:r>
              <a:rPr lang="es-MX" dirty="0">
                <a:solidFill>
                  <a:srgbClr val="B60014"/>
                </a:solidFill>
                <a:latin typeface="Montserrat" panose="00000500000000000000" pitchFamily="2" charset="0"/>
              </a:rPr>
              <a:t>; 395: 1054–62</a:t>
            </a:r>
          </a:p>
        </p:txBody>
      </p:sp>
    </p:spTree>
    <p:extLst>
      <p:ext uri="{BB962C8B-B14F-4D97-AF65-F5344CB8AC3E}">
        <p14:creationId xmlns:p14="http://schemas.microsoft.com/office/powerpoint/2010/main" val="134152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08FA16A5-A096-894D-84F4-10E74E349FEE}"/>
              </a:ext>
            </a:extLst>
          </p:cNvPr>
          <p:cNvSpPr txBox="1">
            <a:spLocks/>
          </p:cNvSpPr>
          <p:nvPr/>
        </p:nvSpPr>
        <p:spPr>
          <a:xfrm>
            <a:off x="451354" y="116632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> </a:t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Tratamientos disponibles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5" name="Marcador de contenido 3">
            <a:extLst>
              <a:ext uri="{FF2B5EF4-FFF2-40B4-BE49-F238E27FC236}">
                <a16:creationId xmlns="" xmlns:a16="http://schemas.microsoft.com/office/drawing/2014/main" id="{6BC7097C-FA9F-1B4E-A6D1-AF256D8BC9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8055197"/>
              </p:ext>
            </p:extLst>
          </p:nvPr>
        </p:nvGraphicFramePr>
        <p:xfrm>
          <a:off x="286292" y="1295626"/>
          <a:ext cx="8559724" cy="5009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931">
                  <a:extLst>
                    <a:ext uri="{9D8B030D-6E8A-4147-A177-3AD203B41FA5}">
                      <a16:colId xmlns="" xmlns:a16="http://schemas.microsoft.com/office/drawing/2014/main" val="1582319893"/>
                    </a:ext>
                  </a:extLst>
                </a:gridCol>
                <a:gridCol w="2139931">
                  <a:extLst>
                    <a:ext uri="{9D8B030D-6E8A-4147-A177-3AD203B41FA5}">
                      <a16:colId xmlns="" xmlns:a16="http://schemas.microsoft.com/office/drawing/2014/main" val="899351491"/>
                    </a:ext>
                  </a:extLst>
                </a:gridCol>
                <a:gridCol w="2139931">
                  <a:extLst>
                    <a:ext uri="{9D8B030D-6E8A-4147-A177-3AD203B41FA5}">
                      <a16:colId xmlns="" xmlns:a16="http://schemas.microsoft.com/office/drawing/2014/main" val="1043435619"/>
                    </a:ext>
                  </a:extLst>
                </a:gridCol>
                <a:gridCol w="2139931">
                  <a:extLst>
                    <a:ext uri="{9D8B030D-6E8A-4147-A177-3AD203B41FA5}">
                      <a16:colId xmlns="" xmlns:a16="http://schemas.microsoft.com/office/drawing/2014/main" val="3739255535"/>
                    </a:ext>
                  </a:extLst>
                </a:gridCol>
              </a:tblGrid>
              <a:tr h="276443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latin typeface="Montserrat" panose="00000500000000000000" pitchFamily="2" charset="0"/>
                        </a:rPr>
                        <a:t>Medicamento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latin typeface="Montserrat" panose="00000500000000000000" pitchFamily="2" charset="0"/>
                        </a:rPr>
                        <a:t>Mecanismo de acción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latin typeface="Montserrat" panose="00000500000000000000" pitchFamily="2" charset="0"/>
                        </a:rPr>
                        <a:t>Tipo de estudio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latin typeface="Montserrat" panose="00000500000000000000" pitchFamily="2" charset="0"/>
                        </a:rPr>
                        <a:t>Resultados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61266889"/>
                  </a:ext>
                </a:extLst>
              </a:tr>
              <a:tr h="485644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Cloroquina e Hidroxiclororoquina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Inmunomodulador</a:t>
                      </a:r>
                    </a:p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Disminuye replicación viral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Retrospectivos. Series de casos.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No es efectivo en disminuir mortalidad.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481707079"/>
                  </a:ext>
                </a:extLst>
              </a:tr>
              <a:tr h="694844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Remdesevir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Inhibidor de polimerasa viral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Observacionales, retrospectivos, ensayos clínicos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No mejora la evolución de la enfermedad.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778124705"/>
                  </a:ext>
                </a:extLst>
              </a:tr>
              <a:tr h="485644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Lopinavir/ritonavir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Antiviral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Retrospectivos, ensayos clinicos.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No disminuye mortalidad ni necesidad de  ventilación.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607024364"/>
                  </a:ext>
                </a:extLst>
              </a:tr>
              <a:tr h="485644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Interferon beta+Lopi-rito+rivabirina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Antiviral e inmunomoduador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Ensayo clínico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Disminuye la carga viral 4 días.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871355207"/>
                  </a:ext>
                </a:extLst>
              </a:tr>
              <a:tr h="485644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Azitromicina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Antibiótico con propiedad inmunomoduladora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Retrospectivos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No disminuye mortalidad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753750646"/>
                  </a:ext>
                </a:extLst>
              </a:tr>
              <a:tr h="276443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Plasma convalecente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Inmunomodulador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Reporte de casos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Recuperación más rápida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651017849"/>
                  </a:ext>
                </a:extLst>
              </a:tr>
              <a:tr h="485644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Tocilizumab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Bloquea receptor IL6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Series de casos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Mejoría función respiratoria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3737512733"/>
                  </a:ext>
                </a:extLst>
              </a:tr>
              <a:tr h="485644">
                <a:tc>
                  <a:txBody>
                    <a:bodyPr/>
                    <a:lstStyle/>
                    <a:p>
                      <a:r>
                        <a:rPr lang="es-MX" sz="11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*Heparinas de bajo peso molecular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Antitromboticos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Estudios retrospectivos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Reduce mortalidad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07067079"/>
                  </a:ext>
                </a:extLst>
              </a:tr>
              <a:tr h="485644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Oseltamivir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Ninguno demostrado in vitro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s-MX" sz="1100" b="1" dirty="0">
                        <a:latin typeface="Montserrat" panose="00000500000000000000" pitchFamily="2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NO USAR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833788808"/>
                  </a:ext>
                </a:extLst>
              </a:tr>
              <a:tr h="276443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Esteroides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Inmunomoduladores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Retrospectivos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Discrepancias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3669204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62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08FA16A5-A096-894D-84F4-10E74E349FEE}"/>
              </a:ext>
            </a:extLst>
          </p:cNvPr>
          <p:cNvSpPr txBox="1">
            <a:spLocks/>
          </p:cNvSpPr>
          <p:nvPr/>
        </p:nvSpPr>
        <p:spPr>
          <a:xfrm>
            <a:off x="467544" y="166493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> </a:t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Tratamientos disponibles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5" name="Marcador de contenido 3">
            <a:extLst>
              <a:ext uri="{FF2B5EF4-FFF2-40B4-BE49-F238E27FC236}">
                <a16:creationId xmlns="" xmlns:a16="http://schemas.microsoft.com/office/drawing/2014/main" id="{6BC7097C-FA9F-1B4E-A6D1-AF256D8BC9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4351510"/>
              </p:ext>
            </p:extLst>
          </p:nvPr>
        </p:nvGraphicFramePr>
        <p:xfrm>
          <a:off x="323528" y="1817688"/>
          <a:ext cx="8559724" cy="393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931">
                  <a:extLst>
                    <a:ext uri="{9D8B030D-6E8A-4147-A177-3AD203B41FA5}">
                      <a16:colId xmlns="" xmlns:a16="http://schemas.microsoft.com/office/drawing/2014/main" val="1582319893"/>
                    </a:ext>
                  </a:extLst>
                </a:gridCol>
                <a:gridCol w="2139931">
                  <a:extLst>
                    <a:ext uri="{9D8B030D-6E8A-4147-A177-3AD203B41FA5}">
                      <a16:colId xmlns="" xmlns:a16="http://schemas.microsoft.com/office/drawing/2014/main" val="899351491"/>
                    </a:ext>
                  </a:extLst>
                </a:gridCol>
                <a:gridCol w="2139931">
                  <a:extLst>
                    <a:ext uri="{9D8B030D-6E8A-4147-A177-3AD203B41FA5}">
                      <a16:colId xmlns="" xmlns:a16="http://schemas.microsoft.com/office/drawing/2014/main" val="1043435619"/>
                    </a:ext>
                  </a:extLst>
                </a:gridCol>
                <a:gridCol w="2139931">
                  <a:extLst>
                    <a:ext uri="{9D8B030D-6E8A-4147-A177-3AD203B41FA5}">
                      <a16:colId xmlns="" xmlns:a16="http://schemas.microsoft.com/office/drawing/2014/main" val="3739255535"/>
                    </a:ext>
                  </a:extLst>
                </a:gridCol>
              </a:tblGrid>
              <a:tr h="260641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Medicamento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Mecanismo de acción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Tipo de estudio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Resultados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61266889"/>
                  </a:ext>
                </a:extLst>
              </a:tr>
              <a:tr h="457882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Umifenovir (arbidol)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Inhibe la fusión proteína S y receptor ECA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Estudios observacionales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No ha mostrado eficacia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481707079"/>
                  </a:ext>
                </a:extLst>
              </a:tr>
              <a:tr h="651255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Interferon Alfa y Beta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Inmunomodulador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 vitro o en combinación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No mejora la evolución de la enfermedad.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778124705"/>
                  </a:ext>
                </a:extLst>
              </a:tr>
              <a:tr h="457882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Nitazoxanida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Antihelmintico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 vitro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No se dispone de datos clínicos.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607024364"/>
                  </a:ext>
                </a:extLst>
              </a:tr>
              <a:tr h="457882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Mesylato de camostat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Inhibidor de serinproteasa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 vitro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No se dispone de datos clínicos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871355207"/>
                  </a:ext>
                </a:extLst>
              </a:tr>
              <a:tr h="455178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Favipiravir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Inhibe RNA polimerasa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Retrospectivos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s-MX" sz="1100" b="1" dirty="0">
                        <a:latin typeface="Montserrat" panose="00000500000000000000" pitchFamily="2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753750646"/>
                  </a:ext>
                </a:extLst>
              </a:tr>
              <a:tr h="457882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Sarilumab/bevacizumab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Inmunomodulador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 vitro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No se disponde de datos clínicos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651017849"/>
                  </a:ext>
                </a:extLst>
              </a:tr>
              <a:tr h="260641"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Inmunoglobulina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Inmunomoduladr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Solo reportes parciales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latin typeface="Montserrat" panose="00000500000000000000" pitchFamily="2" charset="0"/>
                        </a:rPr>
                        <a:t>Sin datos clínicos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3737512733"/>
                  </a:ext>
                </a:extLst>
              </a:tr>
              <a:tr h="457882">
                <a:tc>
                  <a:txBody>
                    <a:bodyPr/>
                    <a:lstStyle/>
                    <a:p>
                      <a:r>
                        <a:rPr lang="es-MX" sz="11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Ivermectina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Inhibe replicación viral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Estudios observacionales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1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Disminuyo mortalidad y necesidad de ventilación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07067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625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BAD7A78-C3EC-7542-B328-D5CFE34F6D35}"/>
              </a:ext>
            </a:extLst>
          </p:cNvPr>
          <p:cNvSpPr txBox="1">
            <a:spLocks/>
          </p:cNvSpPr>
          <p:nvPr/>
        </p:nvSpPr>
        <p:spPr>
          <a:xfrm>
            <a:off x="914400" y="14467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Tratamientos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pic>
        <p:nvPicPr>
          <p:cNvPr id="5" name="Imagen 3">
            <a:extLst>
              <a:ext uri="{FF2B5EF4-FFF2-40B4-BE49-F238E27FC236}">
                <a16:creationId xmlns="" xmlns:a16="http://schemas.microsoft.com/office/drawing/2014/main" id="{7F10B643-9C54-F94E-A174-9490659FE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48" y="1359226"/>
            <a:ext cx="7308304" cy="4680520"/>
          </a:xfrm>
          <a:prstGeom prst="rect">
            <a:avLst/>
          </a:prstGeom>
        </p:spPr>
      </p:pic>
      <p:sp>
        <p:nvSpPr>
          <p:cNvPr id="6" name="Rectángulo 4">
            <a:extLst>
              <a:ext uri="{FF2B5EF4-FFF2-40B4-BE49-F238E27FC236}">
                <a16:creationId xmlns="" xmlns:a16="http://schemas.microsoft.com/office/drawing/2014/main" id="{390BD3D5-C12C-A343-8111-51317D0AAC47}"/>
              </a:ext>
            </a:extLst>
          </p:cNvPr>
          <p:cNvSpPr/>
          <p:nvPr/>
        </p:nvSpPr>
        <p:spPr>
          <a:xfrm>
            <a:off x="4139952" y="603974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dirty="0">
                <a:latin typeface="Montserrat" panose="00000500000000000000" pitchFamily="2" charset="0"/>
              </a:rPr>
              <a:t>JAMA. 2020;323(18):1824-1836. doi:</a:t>
            </a:r>
            <a:r>
              <a:rPr lang="es-MX" dirty="0">
                <a:solidFill>
                  <a:srgbClr val="1F3BFF"/>
                </a:solidFill>
                <a:latin typeface="Montserrat" panose="00000500000000000000" pitchFamily="2" charset="0"/>
              </a:rPr>
              <a:t>10.1001/jama.2020.6019</a:t>
            </a:r>
            <a:endParaRPr lang="es-MX" dirty="0">
              <a:effectLst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23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="" xmlns:a16="http://schemas.microsoft.com/office/drawing/2014/main" id="{5F0A2770-9C04-D549-B9D5-D58ECEE14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24" y="260648"/>
            <a:ext cx="4930854" cy="105493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EF9F47FE-D6AB-464F-9B6E-A97DB9D9FCF9}"/>
              </a:ext>
            </a:extLst>
          </p:cNvPr>
          <p:cNvSpPr txBox="1"/>
          <p:nvPr/>
        </p:nvSpPr>
        <p:spPr>
          <a:xfrm>
            <a:off x="352986" y="1805268"/>
            <a:ext cx="3338233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Montserrat" panose="00000500000000000000" pitchFamily="2" charset="0"/>
              </a:rPr>
              <a:t>Soporte hemodinámico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sz="2000" dirty="0">
                <a:latin typeface="Montserrat" panose="00000500000000000000" pitchFamily="2" charset="0"/>
              </a:rPr>
              <a:t>Cristaloides de forma conservadora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sz="2000" dirty="0">
                <a:latin typeface="Montserrat" panose="00000500000000000000" pitchFamily="2" charset="0"/>
              </a:rPr>
              <a:t>Norepinefrina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2945D1B2-F2FA-834C-8907-8BE4F0FD338C}"/>
              </a:ext>
            </a:extLst>
          </p:cNvPr>
          <p:cNvSpPr txBox="1"/>
          <p:nvPr/>
        </p:nvSpPr>
        <p:spPr>
          <a:xfrm>
            <a:off x="4716016" y="1778437"/>
            <a:ext cx="3640791" cy="2031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b="1" dirty="0">
                <a:latin typeface="Montserrat" panose="00000500000000000000" pitchFamily="2" charset="0"/>
              </a:rPr>
              <a:t>Ventilación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sat O2 entre 90 y 96%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VM : Volumen Tidal 4-8ml/minuto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Presión meseta &lt;30 cm H2O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PEEP alto &gt; </a:t>
            </a:r>
            <a:r>
              <a:rPr lang="es-MX" dirty="0" smtClean="0">
                <a:latin typeface="Montserrat" panose="00000500000000000000" pitchFamily="2" charset="0"/>
              </a:rPr>
              <a:t>8</a:t>
            </a:r>
            <a:endParaRPr lang="es-MX" dirty="0">
              <a:latin typeface="Montserrat" panose="00000500000000000000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FCE7A821-2DAB-1A4A-A10E-610E69BE6A61}"/>
              </a:ext>
            </a:extLst>
          </p:cNvPr>
          <p:cNvSpPr txBox="1"/>
          <p:nvPr/>
        </p:nvSpPr>
        <p:spPr>
          <a:xfrm>
            <a:off x="365311" y="4625648"/>
            <a:ext cx="2733115" cy="193899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Montserrat" panose="00000500000000000000" pitchFamily="2" charset="0"/>
              </a:rPr>
              <a:t>SIRA Moderado o Severo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sz="2000" dirty="0">
                <a:latin typeface="Montserrat" panose="00000500000000000000" pitchFamily="2" charset="0"/>
              </a:rPr>
              <a:t>Posición prona 12-16hrs día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sz="2000" dirty="0">
                <a:latin typeface="Montserrat" panose="00000500000000000000" pitchFamily="2" charset="0"/>
              </a:rPr>
              <a:t>Bloqueo neuromuscular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C211EEAB-DF65-B046-A645-F0598FE64E25}"/>
              </a:ext>
            </a:extLst>
          </p:cNvPr>
          <p:cNvSpPr txBox="1"/>
          <p:nvPr/>
        </p:nvSpPr>
        <p:spPr>
          <a:xfrm>
            <a:off x="4992220" y="4901454"/>
            <a:ext cx="3539939" cy="132343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latin typeface="Montserrat" panose="00000500000000000000" pitchFamily="2" charset="0"/>
              </a:rPr>
              <a:t>¿Plasma </a:t>
            </a:r>
            <a:r>
              <a:rPr lang="es-MX" sz="2000" b="1" dirty="0">
                <a:latin typeface="Montserrat" panose="00000500000000000000" pitchFamily="2" charset="0"/>
              </a:rPr>
              <a:t>de pacientes convalecientes ?</a:t>
            </a:r>
          </a:p>
          <a:p>
            <a:r>
              <a:rPr lang="es-MX" sz="2000" b="1" dirty="0" smtClean="0">
                <a:latin typeface="Montserrat" panose="00000500000000000000" pitchFamily="2" charset="0"/>
              </a:rPr>
              <a:t>¿Inmunoglobulina</a:t>
            </a:r>
            <a:r>
              <a:rPr lang="es-MX" sz="2000" b="1" dirty="0">
                <a:latin typeface="Montserrat" panose="00000500000000000000" pitchFamily="2" charset="0"/>
              </a:rPr>
              <a:t>?</a:t>
            </a:r>
          </a:p>
          <a:p>
            <a:r>
              <a:rPr lang="es-MX" sz="2000" b="1" dirty="0" smtClean="0">
                <a:latin typeface="Montserrat" panose="00000500000000000000" pitchFamily="2" charset="0"/>
              </a:rPr>
              <a:t>¿Esteroides</a:t>
            </a:r>
            <a:r>
              <a:rPr lang="es-MX" sz="2000" b="1" dirty="0">
                <a:latin typeface="Montserrat" panose="000005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0167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Imagen 2">
            <a:extLst>
              <a:ext uri="{FF2B5EF4-FFF2-40B4-BE49-F238E27FC236}">
                <a16:creationId xmlns="" xmlns:a16="http://schemas.microsoft.com/office/drawing/2014/main" id="{89B1EFE8-E83F-6444-BD1B-0DF88E2D28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6" t="22696" r="8274"/>
          <a:stretch/>
        </p:blipFill>
        <p:spPr>
          <a:xfrm>
            <a:off x="107504" y="2398816"/>
            <a:ext cx="6047330" cy="3061584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3BAD7A78-C3EC-7542-B328-D5CFE34F6D35}"/>
              </a:ext>
            </a:extLst>
          </p:cNvPr>
          <p:cNvSpPr txBox="1">
            <a:spLocks/>
          </p:cNvSpPr>
          <p:nvPr/>
        </p:nvSpPr>
        <p:spPr>
          <a:xfrm>
            <a:off x="914400" y="14467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 smtClean="0">
                <a:solidFill>
                  <a:srgbClr val="004846"/>
                </a:solidFill>
                <a:latin typeface="Montserrat SemiBold" panose="00000700000000000000" pitchFamily="2" charset="0"/>
              </a:rPr>
              <a:t>Caso clínico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43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E59B53D3-D49F-914D-9C57-81FF1C8A1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479" y="2405523"/>
            <a:ext cx="2577583" cy="202808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F4096EE5-F05A-C94E-8DA9-946B9F56DAF2}"/>
              </a:ext>
            </a:extLst>
          </p:cNvPr>
          <p:cNvSpPr/>
          <p:nvPr/>
        </p:nvSpPr>
        <p:spPr>
          <a:xfrm>
            <a:off x="490096" y="1556792"/>
            <a:ext cx="55829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b="1" dirty="0" smtClean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¿Se debe hospitalizar</a:t>
            </a:r>
            <a:r>
              <a:rPr lang="es-MX" sz="3600" b="1" dirty="0" smtClean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?</a:t>
            </a:r>
          </a:p>
          <a:p>
            <a:pPr algn="ctr"/>
            <a:endParaRPr lang="es-MX" sz="3600" b="1" dirty="0" smtClean="0">
              <a:solidFill>
                <a:schemeClr val="accent6">
                  <a:lumMod val="50000"/>
                </a:schemeClr>
              </a:solidFill>
              <a:latin typeface="Montserrat" panose="00000500000000000000" pitchFamily="2" charset="0"/>
            </a:endParaRPr>
          </a:p>
          <a:p>
            <a:pPr algn="ctr"/>
            <a:endParaRPr lang="es-MX" sz="3600" b="1" dirty="0" smtClean="0">
              <a:solidFill>
                <a:schemeClr val="accent6">
                  <a:lumMod val="50000"/>
                </a:schemeClr>
              </a:solidFill>
              <a:latin typeface="Montserrat" panose="00000500000000000000" pitchFamily="2" charset="0"/>
            </a:endParaRPr>
          </a:p>
          <a:p>
            <a:pPr algn="ctr"/>
            <a:endParaRPr lang="es-MX" sz="3600" b="1" dirty="0">
              <a:solidFill>
                <a:schemeClr val="accent6">
                  <a:lumMod val="50000"/>
                </a:schemeClr>
              </a:solidFill>
              <a:latin typeface="Montserrat" panose="00000500000000000000" pitchFamily="2" charset="0"/>
            </a:endParaRPr>
          </a:p>
          <a:p>
            <a:pPr algn="ctr"/>
            <a:r>
              <a:rPr lang="es-MX" sz="3600" b="1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¿Qué tratamiento </a:t>
            </a:r>
            <a:r>
              <a:rPr lang="es-MX" sz="3600" b="1" dirty="0" smtClean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prescribir?</a:t>
            </a:r>
            <a:endParaRPr lang="es-MX" sz="3600" b="1" dirty="0">
              <a:solidFill>
                <a:schemeClr val="accent6">
                  <a:lumMod val="50000"/>
                </a:schemeClr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contenido 2">
            <a:extLst>
              <a:ext uri="{FF2B5EF4-FFF2-40B4-BE49-F238E27FC236}">
                <a16:creationId xmlns="" xmlns:a16="http://schemas.microsoft.com/office/drawing/2014/main" id="{4CF32F69-7B87-D943-B9FF-CD72BDE312C6}"/>
              </a:ext>
            </a:extLst>
          </p:cNvPr>
          <p:cNvSpPr txBox="1">
            <a:spLocks/>
          </p:cNvSpPr>
          <p:nvPr/>
        </p:nvSpPr>
        <p:spPr>
          <a:xfrm>
            <a:off x="251520" y="1812293"/>
            <a:ext cx="3886200" cy="4351338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194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23887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8583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4777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0971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7166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360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9554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5700" b="1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No debe hospitalizarse</a:t>
            </a:r>
          </a:p>
          <a:p>
            <a:endParaRPr lang="es-MX" dirty="0" smtClean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es-MX" sz="4500" b="1" dirty="0" smtClean="0">
                <a:solidFill>
                  <a:schemeClr val="tx1"/>
                </a:solidFill>
                <a:latin typeface="Montserrat" panose="00000500000000000000" pitchFamily="2" charset="0"/>
              </a:rPr>
              <a:t>Medidas generales</a:t>
            </a:r>
          </a:p>
          <a:p>
            <a:endParaRPr lang="es-MX" sz="4500" dirty="0" smtClean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385763" indent="-385763" algn="l">
              <a:buFont typeface="Arial" panose="020B0604020202020204" pitchFamily="34" charset="0"/>
              <a:buAutoNum type="arabicPeriod"/>
            </a:pPr>
            <a:r>
              <a:rPr lang="es-MX" sz="45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Indicar datos de alarma: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MX" sz="45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Acudir si la frecuencia respiratoria es igual o mayor de 30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MX" sz="45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Oximetría de pulso menor de 90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MX" sz="45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Datos de dificultad respiratoria</a:t>
            </a:r>
          </a:p>
          <a:p>
            <a:pPr algn="l"/>
            <a:endParaRPr lang="es-MX" sz="4500" dirty="0" smtClean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l"/>
            <a:r>
              <a:rPr lang="es-MX" sz="45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2. Pronación.</a:t>
            </a:r>
            <a:endParaRPr lang="es-MX" sz="45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5" name="Marcador de contenido 3">
            <a:extLst>
              <a:ext uri="{FF2B5EF4-FFF2-40B4-BE49-F238E27FC236}">
                <a16:creationId xmlns="" xmlns:a16="http://schemas.microsoft.com/office/drawing/2014/main" id="{E9D9A1E5-7F72-7542-8B92-CA2A7F377C8A}"/>
              </a:ext>
            </a:extLst>
          </p:cNvPr>
          <p:cNvSpPr txBox="1">
            <a:spLocks/>
          </p:cNvSpPr>
          <p:nvPr/>
        </p:nvSpPr>
        <p:spPr>
          <a:xfrm>
            <a:off x="4355976" y="1860772"/>
            <a:ext cx="3886200" cy="4351338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b="1" dirty="0" smtClean="0">
                <a:latin typeface="Montserrat" panose="00000500000000000000" pitchFamily="2" charset="0"/>
              </a:rPr>
              <a:t>Medicamentos:</a:t>
            </a:r>
          </a:p>
          <a:p>
            <a:pPr algn="just"/>
            <a:r>
              <a:rPr lang="es-MX" dirty="0" err="1" smtClean="0">
                <a:latin typeface="Montserrat" panose="00000500000000000000" pitchFamily="2" charset="0"/>
              </a:rPr>
              <a:t>Azitromicina</a:t>
            </a:r>
            <a:r>
              <a:rPr lang="es-MX" dirty="0" smtClean="0">
                <a:latin typeface="Montserrat" panose="00000500000000000000" pitchFamily="2" charset="0"/>
              </a:rPr>
              <a:t> 500mg cada 24 horas por 7 días.</a:t>
            </a:r>
          </a:p>
          <a:p>
            <a:pPr algn="just"/>
            <a:r>
              <a:rPr lang="es-MX" dirty="0" smtClean="0">
                <a:latin typeface="Montserrat" panose="00000500000000000000" pitchFamily="2" charset="0"/>
              </a:rPr>
              <a:t>Paracetamol 1g VO cada 6 o cada 8 horas.</a:t>
            </a:r>
            <a:endParaRPr lang="es-MX" dirty="0">
              <a:latin typeface="Montserrat" panose="00000500000000000000" pitchFamily="2" charset="0"/>
            </a:endParaRPr>
          </a:p>
        </p:txBody>
      </p:sp>
      <p:sp>
        <p:nvSpPr>
          <p:cNvPr id="6" name="CuadroTexto 4">
            <a:extLst>
              <a:ext uri="{FF2B5EF4-FFF2-40B4-BE49-F238E27FC236}">
                <a16:creationId xmlns="" xmlns:a16="http://schemas.microsoft.com/office/drawing/2014/main" id="{1289FD00-674B-2A49-90C7-5CE759813DFE}"/>
              </a:ext>
            </a:extLst>
          </p:cNvPr>
          <p:cNvSpPr txBox="1"/>
          <p:nvPr/>
        </p:nvSpPr>
        <p:spPr>
          <a:xfrm>
            <a:off x="4168940" y="5400611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FF0000"/>
                </a:solidFill>
                <a:latin typeface="Montserrat" panose="00000500000000000000" pitchFamily="2" charset="0"/>
              </a:rPr>
              <a:t>Enfermedad Leve</a:t>
            </a:r>
          </a:p>
        </p:txBody>
      </p:sp>
      <p:sp>
        <p:nvSpPr>
          <p:cNvPr id="7" name="6 Rectángulo"/>
          <p:cNvSpPr/>
          <p:nvPr/>
        </p:nvSpPr>
        <p:spPr>
          <a:xfrm>
            <a:off x="903833" y="620688"/>
            <a:ext cx="23118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Respuesta: 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2678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4">
            <a:extLst>
              <a:ext uri="{FF2B5EF4-FFF2-40B4-BE49-F238E27FC236}">
                <a16:creationId xmlns="" xmlns:a16="http://schemas.microsoft.com/office/drawing/2014/main" id="{93D0E145-7D22-284E-B7C1-232488FF7A54}"/>
              </a:ext>
            </a:extLst>
          </p:cNvPr>
          <p:cNvSpPr txBox="1">
            <a:spLocks/>
          </p:cNvSpPr>
          <p:nvPr/>
        </p:nvSpPr>
        <p:spPr>
          <a:xfrm>
            <a:off x="971600" y="116632"/>
            <a:ext cx="4114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Evolución</a:t>
            </a:r>
            <a:b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</a:b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5" name="CuadroTexto 1">
            <a:extLst>
              <a:ext uri="{FF2B5EF4-FFF2-40B4-BE49-F238E27FC236}">
                <a16:creationId xmlns="" xmlns:a16="http://schemas.microsoft.com/office/drawing/2014/main" id="{6E8D75EC-4056-E341-8283-4F75071A4388}"/>
              </a:ext>
            </a:extLst>
          </p:cNvPr>
          <p:cNvSpPr txBox="1"/>
          <p:nvPr/>
        </p:nvSpPr>
        <p:spPr>
          <a:xfrm>
            <a:off x="107504" y="1502688"/>
            <a:ext cx="568863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Montserrat" panose="00000500000000000000" pitchFamily="2" charset="0"/>
              </a:rPr>
              <a:t>4 días después el paciente regresa a urgencias por la presencia de disnea de pequeños esfuerzos y persistencia de la fiebre.</a:t>
            </a:r>
          </a:p>
          <a:p>
            <a:r>
              <a:rPr lang="es-MX" dirty="0">
                <a:latin typeface="Montserrat" panose="00000500000000000000" pitchFamily="2" charset="0"/>
              </a:rPr>
              <a:t>A la EF glasgow de 15 puntos, FR de 28, T 38.3. TA 120/70. saturación por oxígeno al aire ambiente 85%.</a:t>
            </a:r>
          </a:p>
          <a:p>
            <a:endParaRPr lang="es-MX" dirty="0">
              <a:latin typeface="Montserrat" panose="00000500000000000000" pitchFamily="2" charset="0"/>
            </a:endParaRPr>
          </a:p>
          <a:p>
            <a:r>
              <a:rPr lang="es-MX" dirty="0">
                <a:latin typeface="Montserrat" panose="00000500000000000000" pitchFamily="2" charset="0"/>
              </a:rPr>
              <a:t>Hb 15.5g. Plaquetas 186 000, leucocitos 3500, </a:t>
            </a:r>
            <a:r>
              <a:rPr lang="es-MX" dirty="0">
                <a:solidFill>
                  <a:srgbClr val="FF0000"/>
                </a:solidFill>
                <a:latin typeface="Montserrat" panose="00000500000000000000" pitchFamily="2" charset="0"/>
              </a:rPr>
              <a:t>linfocitos 600.</a:t>
            </a:r>
          </a:p>
          <a:p>
            <a:r>
              <a:rPr lang="es-MX" dirty="0">
                <a:latin typeface="Montserrat" panose="00000500000000000000" pitchFamily="2" charset="0"/>
              </a:rPr>
              <a:t>Creatinina 0.8mg, BUN 28mg, urea 40mg, glucosa 90mg. PFHs normales. CPK normal. </a:t>
            </a:r>
            <a:r>
              <a:rPr lang="es-MX" dirty="0">
                <a:solidFill>
                  <a:srgbClr val="FF0000"/>
                </a:solidFill>
                <a:latin typeface="Montserrat" panose="00000500000000000000" pitchFamily="2" charset="0"/>
              </a:rPr>
              <a:t>DHL 1200</a:t>
            </a:r>
          </a:p>
          <a:p>
            <a:r>
              <a:rPr lang="es-MX" dirty="0">
                <a:latin typeface="Montserrat" panose="00000500000000000000" pitchFamily="2" charset="0"/>
              </a:rPr>
              <a:t>EGO sin alteraciones</a:t>
            </a:r>
          </a:p>
          <a:p>
            <a:r>
              <a:rPr lang="es-MX" dirty="0">
                <a:latin typeface="Montserrat" panose="00000500000000000000" pitchFamily="2" charset="0"/>
              </a:rPr>
              <a:t>EKG: ritmo sinusal sin alteraciones</a:t>
            </a:r>
          </a:p>
          <a:p>
            <a:r>
              <a:rPr lang="es-MX" dirty="0" smtClean="0">
                <a:solidFill>
                  <a:srgbClr val="FF0000"/>
                </a:solidFill>
                <a:latin typeface="Montserrat" panose="00000500000000000000" pitchFamily="2" charset="0"/>
              </a:rPr>
              <a:t>Dímero </a:t>
            </a:r>
            <a:r>
              <a:rPr lang="es-MX" dirty="0">
                <a:solidFill>
                  <a:srgbClr val="FF0000"/>
                </a:solidFill>
                <a:latin typeface="Montserrat" panose="00000500000000000000" pitchFamily="2" charset="0"/>
              </a:rPr>
              <a:t>D:  2500</a:t>
            </a:r>
          </a:p>
          <a:p>
            <a:r>
              <a:rPr lang="es-MX" dirty="0">
                <a:solidFill>
                  <a:srgbClr val="FF0000"/>
                </a:solidFill>
                <a:latin typeface="Montserrat" panose="00000500000000000000" pitchFamily="2" charset="0"/>
              </a:rPr>
              <a:t>VSG y proteína C reactiva elevadas</a:t>
            </a:r>
          </a:p>
          <a:p>
            <a:r>
              <a:rPr lang="es-MX" dirty="0">
                <a:latin typeface="Montserrat" panose="00000500000000000000" pitchFamily="2" charset="0"/>
              </a:rPr>
              <a:t>PH 7.38, PaCO 45, PaO2 65, saturación 90%. Con Fio2 al 36%.</a:t>
            </a:r>
          </a:p>
          <a:p>
            <a:endParaRPr lang="es-MX" dirty="0">
              <a:latin typeface="Montserrat" panose="00000500000000000000" pitchFamily="2" charset="0"/>
            </a:endParaRPr>
          </a:p>
        </p:txBody>
      </p:sp>
      <p:pic>
        <p:nvPicPr>
          <p:cNvPr id="6" name="Marcador de contenido 6">
            <a:extLst>
              <a:ext uri="{FF2B5EF4-FFF2-40B4-BE49-F238E27FC236}">
                <a16:creationId xmlns="" xmlns:a16="http://schemas.microsoft.com/office/drawing/2014/main" id="{4C35D6C8-1585-CE46-AC7D-6BC832181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8201" y="1638638"/>
            <a:ext cx="2592288" cy="2592288"/>
          </a:xfrm>
          <a:prstGeom prst="rect">
            <a:avLst/>
          </a:prstGeom>
        </p:spPr>
      </p:pic>
      <p:sp>
        <p:nvSpPr>
          <p:cNvPr id="7" name="CuadroTexto 2">
            <a:extLst>
              <a:ext uri="{FF2B5EF4-FFF2-40B4-BE49-F238E27FC236}">
                <a16:creationId xmlns="" xmlns:a16="http://schemas.microsoft.com/office/drawing/2014/main" id="{95BDA9E2-C0D4-464E-9646-8903861C36D1}"/>
              </a:ext>
            </a:extLst>
          </p:cNvPr>
          <p:cNvSpPr txBox="1"/>
          <p:nvPr/>
        </p:nvSpPr>
        <p:spPr>
          <a:xfrm>
            <a:off x="6804248" y="4437112"/>
            <a:ext cx="2170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rgbClr val="FF0000"/>
                </a:solidFill>
                <a:latin typeface="Montserrat" panose="00000500000000000000" pitchFamily="2" charset="0"/>
              </a:rPr>
              <a:t>Neumonía </a:t>
            </a:r>
            <a:r>
              <a:rPr lang="es-MX" sz="2400" b="1" dirty="0">
                <a:solidFill>
                  <a:srgbClr val="FF0000"/>
                </a:solidFill>
                <a:latin typeface="Montserrat" panose="00000500000000000000" pitchFamily="2" charset="0"/>
              </a:rPr>
              <a:t>severa</a:t>
            </a:r>
          </a:p>
        </p:txBody>
      </p:sp>
    </p:spTree>
    <p:extLst>
      <p:ext uri="{BB962C8B-B14F-4D97-AF65-F5344CB8AC3E}">
        <p14:creationId xmlns:p14="http://schemas.microsoft.com/office/powerpoint/2010/main" val="7852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F9D7C88-D624-DB4D-BB7E-D7DEF45DD6A6}"/>
              </a:ext>
            </a:extLst>
          </p:cNvPr>
          <p:cNvSpPr txBox="1">
            <a:spLocks/>
          </p:cNvSpPr>
          <p:nvPr/>
        </p:nvSpPr>
        <p:spPr>
          <a:xfrm>
            <a:off x="567709" y="1945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Tratamiento</a:t>
            </a:r>
            <a:b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</a:b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57344A84-2779-A546-9BBB-7E0B86EA2CB7}"/>
              </a:ext>
            </a:extLst>
          </p:cNvPr>
          <p:cNvSpPr txBox="1"/>
          <p:nvPr/>
        </p:nvSpPr>
        <p:spPr>
          <a:xfrm>
            <a:off x="179512" y="1573794"/>
            <a:ext cx="597666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latin typeface="Montserrat" panose="00000500000000000000" pitchFamily="2" charset="0"/>
              </a:rPr>
              <a:t>Neumonía severa</a:t>
            </a:r>
          </a:p>
          <a:p>
            <a:endParaRPr lang="es-MX" dirty="0">
              <a:latin typeface="Montserrat" panose="00000500000000000000" pitchFamily="2" charset="0"/>
            </a:endParaRPr>
          </a:p>
          <a:p>
            <a:pPr marL="514350" indent="-514350">
              <a:buAutoNum type="arabicPeriod"/>
            </a:pPr>
            <a:r>
              <a:rPr lang="es-MX" sz="2000" dirty="0" smtClean="0">
                <a:latin typeface="Montserrat" panose="00000500000000000000" pitchFamily="2" charset="0"/>
              </a:rPr>
              <a:t>Oxígeno </a:t>
            </a:r>
            <a:r>
              <a:rPr lang="es-MX" sz="2000" dirty="0">
                <a:latin typeface="Montserrat" panose="00000500000000000000" pitchFamily="2" charset="0"/>
              </a:rPr>
              <a:t>a </a:t>
            </a:r>
            <a:r>
              <a:rPr lang="es-MX" sz="2000" dirty="0" smtClean="0">
                <a:latin typeface="Montserrat" panose="00000500000000000000" pitchFamily="2" charset="0"/>
              </a:rPr>
              <a:t>través </a:t>
            </a:r>
            <a:r>
              <a:rPr lang="es-MX" sz="2000" dirty="0">
                <a:latin typeface="Montserrat" panose="00000500000000000000" pitchFamily="2" charset="0"/>
              </a:rPr>
              <a:t>de puntas nasales o preferentemente por mascarilla con </a:t>
            </a:r>
            <a:r>
              <a:rPr lang="es-MX" sz="2000" dirty="0" smtClean="0">
                <a:latin typeface="Montserrat" panose="00000500000000000000" pitchFamily="2" charset="0"/>
              </a:rPr>
              <a:t>bolsa-reservorio </a:t>
            </a:r>
            <a:r>
              <a:rPr lang="es-MX" sz="2000" dirty="0">
                <a:latin typeface="Montserrat" panose="00000500000000000000" pitchFamily="2" charset="0"/>
              </a:rPr>
              <a:t>de  5 a 7 litros por minuto.</a:t>
            </a:r>
          </a:p>
          <a:p>
            <a:pPr marL="514350" indent="-514350">
              <a:buAutoNum type="arabicPeriod"/>
            </a:pPr>
            <a:r>
              <a:rPr lang="es-MX" sz="2000" dirty="0">
                <a:latin typeface="Montserrat" panose="00000500000000000000" pitchFamily="2" charset="0"/>
              </a:rPr>
              <a:t>Posición </a:t>
            </a:r>
            <a:r>
              <a:rPr lang="es-MX" sz="2000" dirty="0" smtClean="0">
                <a:latin typeface="Montserrat" panose="00000500000000000000" pitchFamily="2" charset="0"/>
              </a:rPr>
              <a:t>prona.</a:t>
            </a:r>
            <a:endParaRPr lang="es-MX" sz="2000" dirty="0">
              <a:latin typeface="Montserrat" panose="00000500000000000000" pitchFamily="2" charset="0"/>
            </a:endParaRPr>
          </a:p>
          <a:p>
            <a:pPr marL="514350" indent="-514350">
              <a:buAutoNum type="arabicPeriod"/>
            </a:pPr>
            <a:r>
              <a:rPr lang="es-MX" sz="2000" dirty="0">
                <a:latin typeface="Montserrat" panose="00000500000000000000" pitchFamily="2" charset="0"/>
              </a:rPr>
              <a:t>Enoxaparina 60mg sc cada 24 </a:t>
            </a:r>
            <a:r>
              <a:rPr lang="es-MX" sz="2000" dirty="0" smtClean="0">
                <a:latin typeface="Montserrat" panose="00000500000000000000" pitchFamily="2" charset="0"/>
              </a:rPr>
              <a:t>horas.</a:t>
            </a:r>
            <a:endParaRPr lang="es-MX" sz="2000" dirty="0">
              <a:latin typeface="Montserrat" panose="00000500000000000000" pitchFamily="2" charset="0"/>
            </a:endParaRPr>
          </a:p>
          <a:p>
            <a:pPr marL="514350" indent="-514350">
              <a:buAutoNum type="arabicPeriod"/>
            </a:pPr>
            <a:r>
              <a:rPr lang="es-MX" sz="2000" dirty="0">
                <a:latin typeface="Montserrat" panose="00000500000000000000" pitchFamily="2" charset="0"/>
              </a:rPr>
              <a:t>Doble esquema antimicribiano: ceftriaxona 1g iv cada 12 horas + azitromicina 500mg cada 24 horas o claritomicina 500mg cada 12 horas por 7 días </a:t>
            </a:r>
            <a:r>
              <a:rPr lang="es-MX" sz="2000" dirty="0" smtClean="0">
                <a:latin typeface="Montserrat" panose="00000500000000000000" pitchFamily="2" charset="0"/>
              </a:rPr>
              <a:t> o </a:t>
            </a:r>
            <a:r>
              <a:rPr lang="es-MX" sz="2000" dirty="0">
                <a:latin typeface="Montserrat" panose="00000500000000000000" pitchFamily="2" charset="0"/>
              </a:rPr>
              <a:t>levofloxacino 500 a 750mg IV cada 24 horas + </a:t>
            </a:r>
            <a:r>
              <a:rPr lang="es-MX" sz="2000" dirty="0" smtClean="0">
                <a:latin typeface="Montserrat" panose="00000500000000000000" pitchFamily="2" charset="0"/>
              </a:rPr>
              <a:t>macrólido.</a:t>
            </a:r>
            <a:endParaRPr lang="es-MX" sz="2000" dirty="0">
              <a:latin typeface="Montserrat" panose="00000500000000000000" pitchFamily="2" charset="0"/>
            </a:endParaRPr>
          </a:p>
          <a:p>
            <a:r>
              <a:rPr lang="es-MX" sz="2000" dirty="0">
                <a:latin typeface="Montserrat" panose="00000500000000000000" pitchFamily="2" charset="0"/>
              </a:rPr>
              <a:t>5</a:t>
            </a:r>
            <a:r>
              <a:rPr lang="es-MX" sz="2000" dirty="0" smtClean="0">
                <a:latin typeface="Montserrat" panose="00000500000000000000" pitchFamily="2" charset="0"/>
              </a:rPr>
              <a:t>. </a:t>
            </a:r>
            <a:r>
              <a:rPr lang="es-MX" sz="2000" dirty="0">
                <a:latin typeface="Montserrat" panose="00000500000000000000" pitchFamily="2" charset="0"/>
              </a:rPr>
              <a:t>Considerar uso de metilprednisolona 1mg/kg/IV cada 24 horas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9551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98D0244F-6F2E-A040-ADA3-ACD97D3D0E1F}"/>
              </a:ext>
            </a:extLst>
          </p:cNvPr>
          <p:cNvSpPr txBox="1">
            <a:spLocks/>
          </p:cNvSpPr>
          <p:nvPr/>
        </p:nvSpPr>
        <p:spPr>
          <a:xfrm>
            <a:off x="914400" y="142742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Evolución</a:t>
            </a:r>
            <a:b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</a:b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70D823A9-B8BB-2346-8AB4-09E16AD41F62}"/>
              </a:ext>
            </a:extLst>
          </p:cNvPr>
          <p:cNvSpPr txBox="1"/>
          <p:nvPr/>
        </p:nvSpPr>
        <p:spPr>
          <a:xfrm>
            <a:off x="755576" y="2311967"/>
            <a:ext cx="39604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Montserrat" panose="00000500000000000000" pitchFamily="2" charset="0"/>
              </a:rPr>
              <a:t>Día 7: Se refiere con aumento de la disnea y somnoliento</a:t>
            </a:r>
          </a:p>
          <a:p>
            <a:pPr algn="just"/>
            <a:r>
              <a:rPr lang="es-MX" dirty="0">
                <a:latin typeface="Montserrat" panose="00000500000000000000" pitchFamily="2" charset="0"/>
              </a:rPr>
              <a:t>FR 36, FC 120, T 38.7, saturación por oximetro 80% pese a oxígeno suplementario.</a:t>
            </a:r>
          </a:p>
          <a:p>
            <a:pPr algn="just"/>
            <a:r>
              <a:rPr lang="es-MX" dirty="0">
                <a:latin typeface="Montserrat" panose="00000500000000000000" pitchFamily="2" charset="0"/>
              </a:rPr>
              <a:t>Gasometría arterial: </a:t>
            </a:r>
            <a:r>
              <a:rPr lang="es-MX" dirty="0">
                <a:latin typeface="Montserrat" panose="00000500000000000000" pitchFamily="2" charset="0"/>
              </a:rPr>
              <a:t>p</a:t>
            </a:r>
            <a:r>
              <a:rPr lang="es-MX" dirty="0" smtClean="0">
                <a:latin typeface="Montserrat" panose="00000500000000000000" pitchFamily="2" charset="0"/>
              </a:rPr>
              <a:t>H </a:t>
            </a:r>
            <a:r>
              <a:rPr lang="es-MX" dirty="0">
                <a:latin typeface="Montserrat" panose="00000500000000000000" pitchFamily="2" charset="0"/>
              </a:rPr>
              <a:t>7.35, PaCO2 50, PaO2 50, HCO3 20. sat 70% con FIO2 al 40%. IK 125</a:t>
            </a:r>
          </a:p>
          <a:p>
            <a:endParaRPr lang="es-MX" dirty="0"/>
          </a:p>
        </p:txBody>
      </p:sp>
      <p:pic>
        <p:nvPicPr>
          <p:cNvPr id="6" name="Marcador de contenido 8">
            <a:extLst>
              <a:ext uri="{FF2B5EF4-FFF2-40B4-BE49-F238E27FC236}">
                <a16:creationId xmlns="" xmlns:a16="http://schemas.microsoft.com/office/drawing/2014/main" id="{EADF937C-7229-AC42-9B4F-F5150441D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0516" y="1916833"/>
            <a:ext cx="2695979" cy="259228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3351AAF9-376C-DC4D-A784-6C8CCB14AF2E}"/>
              </a:ext>
            </a:extLst>
          </p:cNvPr>
          <p:cNvSpPr txBox="1"/>
          <p:nvPr/>
        </p:nvSpPr>
        <p:spPr>
          <a:xfrm>
            <a:off x="402939" y="4890854"/>
            <a:ext cx="46657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rgbClr val="FF0000"/>
                </a:solidFill>
                <a:latin typeface="Montserrat" panose="00000500000000000000" pitchFamily="2" charset="0"/>
              </a:rPr>
              <a:t>Hipoxemia refractaria a tratamiento</a:t>
            </a:r>
          </a:p>
          <a:p>
            <a:pPr algn="ctr"/>
            <a:r>
              <a:rPr lang="es-MX" sz="2800" b="1" dirty="0">
                <a:solidFill>
                  <a:srgbClr val="FF0000"/>
                </a:solidFill>
                <a:latin typeface="Montserrat" panose="00000500000000000000" pitchFamily="2" charset="0"/>
              </a:rPr>
              <a:t>SIRA moderado</a:t>
            </a:r>
          </a:p>
        </p:txBody>
      </p:sp>
    </p:spTree>
    <p:extLst>
      <p:ext uri="{BB962C8B-B14F-4D97-AF65-F5344CB8AC3E}">
        <p14:creationId xmlns:p14="http://schemas.microsoft.com/office/powerpoint/2010/main" val="267563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63442809-418C-D340-9DAA-9EE8447F88AF}"/>
              </a:ext>
            </a:extLst>
          </p:cNvPr>
          <p:cNvSpPr txBox="1">
            <a:spLocks/>
          </p:cNvSpPr>
          <p:nvPr/>
        </p:nvSpPr>
        <p:spPr>
          <a:xfrm>
            <a:off x="539552" y="37986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Tratamiento</a:t>
            </a:r>
            <a:b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</a:b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5" name="CuadroTexto 5">
            <a:extLst>
              <a:ext uri="{FF2B5EF4-FFF2-40B4-BE49-F238E27FC236}">
                <a16:creationId xmlns="" xmlns:a16="http://schemas.microsoft.com/office/drawing/2014/main" id="{A7E976E3-BC54-824D-A4CC-FE640B55CF4E}"/>
              </a:ext>
            </a:extLst>
          </p:cNvPr>
          <p:cNvSpPr txBox="1"/>
          <p:nvPr/>
        </p:nvSpPr>
        <p:spPr>
          <a:xfrm>
            <a:off x="467544" y="1567925"/>
            <a:ext cx="51125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Intubación secuencia rápida</a:t>
            </a:r>
          </a:p>
          <a:p>
            <a:pPr marL="514350" indent="-51435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Ajustar dosis de enoxaparina 60mg cada 12 </a:t>
            </a:r>
            <a:r>
              <a:rPr lang="es-MX" dirty="0" smtClean="0">
                <a:latin typeface="Montserrat" panose="00000500000000000000" pitchFamily="2" charset="0"/>
              </a:rPr>
              <a:t>horas.</a:t>
            </a:r>
            <a:endParaRPr lang="es-MX" dirty="0">
              <a:latin typeface="Montserrat" panose="00000500000000000000" pitchFamily="2" charset="0"/>
            </a:endParaRPr>
          </a:p>
          <a:p>
            <a:pPr marL="514350" indent="-51435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Considerar uso de esteroides 60mg IV cada 24 horas por 5 </a:t>
            </a:r>
            <a:r>
              <a:rPr lang="es-MX" dirty="0" smtClean="0">
                <a:latin typeface="Montserrat" panose="00000500000000000000" pitchFamily="2" charset="0"/>
              </a:rPr>
              <a:t>días.</a:t>
            </a:r>
            <a:endParaRPr lang="es-MX" dirty="0">
              <a:latin typeface="Montserrat" panose="00000500000000000000" pitchFamily="2" charset="0"/>
            </a:endParaRPr>
          </a:p>
          <a:p>
            <a:pPr marL="514350" indent="-51435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Propofol 1g pasar a 6ml por hora y hasta 30ml por hora hasta mantener un Rass -4     o Midazolam 150mg en 150ml pasar a 6 ml por hora o hasta 30ml por </a:t>
            </a:r>
            <a:r>
              <a:rPr lang="es-MX" dirty="0" smtClean="0">
                <a:latin typeface="Montserrat" panose="00000500000000000000" pitchFamily="2" charset="0"/>
              </a:rPr>
              <a:t>hora.</a:t>
            </a:r>
            <a:endParaRPr lang="es-MX" dirty="0">
              <a:latin typeface="Montserrat" panose="00000500000000000000" pitchFamily="2" charset="0"/>
            </a:endParaRPr>
          </a:p>
          <a:p>
            <a:pPr marL="514350" indent="-51435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Considerar uso de vecuronio: 10 ampolletas en 100ml de solución salina pasar a 10 ml por hora.</a:t>
            </a:r>
          </a:p>
          <a:p>
            <a:pPr marL="514350" indent="-51435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Buprenorfina 75 a 150mcg IV cada 8 </a:t>
            </a:r>
            <a:r>
              <a:rPr lang="es-MX" dirty="0" smtClean="0">
                <a:latin typeface="Montserrat" panose="00000500000000000000" pitchFamily="2" charset="0"/>
              </a:rPr>
              <a:t>horas.</a:t>
            </a:r>
            <a:endParaRPr lang="es-MX" dirty="0">
              <a:latin typeface="Montserrat" panose="00000500000000000000" pitchFamily="2" charset="0"/>
            </a:endParaRPr>
          </a:p>
          <a:p>
            <a:pPr marL="514350" indent="-514350">
              <a:buAutoNum type="arabicPeriod"/>
            </a:pPr>
            <a:r>
              <a:rPr lang="es-MX" dirty="0">
                <a:latin typeface="Montserrat" panose="00000500000000000000" pitchFamily="2" charset="0"/>
              </a:rPr>
              <a:t>Pronación temprana de 18 a 24 </a:t>
            </a:r>
            <a:r>
              <a:rPr lang="es-MX" dirty="0" smtClean="0">
                <a:latin typeface="Montserrat" panose="00000500000000000000" pitchFamily="2" charset="0"/>
              </a:rPr>
              <a:t>horas. </a:t>
            </a:r>
            <a:endParaRPr lang="es-MX" dirty="0">
              <a:latin typeface="Montserrat" panose="00000500000000000000" pitchFamily="2" charset="0"/>
            </a:endParaRPr>
          </a:p>
        </p:txBody>
      </p:sp>
      <p:pic>
        <p:nvPicPr>
          <p:cNvPr id="6" name="Imagen 6">
            <a:extLst>
              <a:ext uri="{FF2B5EF4-FFF2-40B4-BE49-F238E27FC236}">
                <a16:creationId xmlns="" xmlns:a16="http://schemas.microsoft.com/office/drawing/2014/main" id="{75EA05D1-8D2E-0644-8F8B-7D6A0F909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1988840"/>
            <a:ext cx="2518172" cy="184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94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F0C57E80-FE7B-3443-BF9B-3DD9ECE63228}"/>
              </a:ext>
            </a:extLst>
          </p:cNvPr>
          <p:cNvSpPr txBox="1">
            <a:spLocks/>
          </p:cNvSpPr>
          <p:nvPr/>
        </p:nvSpPr>
        <p:spPr>
          <a:xfrm>
            <a:off x="755576" y="116632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Conclusiones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5" name="CuadroTexto 6">
            <a:extLst>
              <a:ext uri="{FF2B5EF4-FFF2-40B4-BE49-F238E27FC236}">
                <a16:creationId xmlns="" xmlns:a16="http://schemas.microsoft.com/office/drawing/2014/main" id="{054768A9-4457-FF48-8D5A-7B625E226329}"/>
              </a:ext>
            </a:extLst>
          </p:cNvPr>
          <p:cNvSpPr txBox="1"/>
          <p:nvPr/>
        </p:nvSpPr>
        <p:spPr>
          <a:xfrm>
            <a:off x="539552" y="1484784"/>
            <a:ext cx="496855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La estratificación inicial del riesgo del paciente permitirá determinará cuál será el tratamiento más adecuado.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Los pacientes con enfermedad leve habitualmente requieren tratamiento domicilario.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No hay hasta la fecha ningún tratamiento farmacológico que haya demostrado reducir la mortalidad, progresión a formas graves o acortar la duración de la enfermedad en ensayos clínicos controlados.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El tratamiento conservador y de soporte es lo que ayudará al paciente.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Montserrat" panose="00000500000000000000" pitchFamily="2" charset="0"/>
              </a:rPr>
              <a:t>La vigilancia estrecha y continua es indispensable para tomar decisiones oportunas en el paciente</a:t>
            </a:r>
            <a:r>
              <a:rPr lang="es-MX" dirty="0" smtClean="0">
                <a:latin typeface="Montserrat" panose="00000500000000000000" pitchFamily="2" charset="0"/>
              </a:rPr>
              <a:t>.</a:t>
            </a:r>
            <a:endParaRPr lang="es-MX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90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903B3-13F3-457C-AA70-3D0FAB5A47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F0C57E80-FE7B-3443-BF9B-3DD9ECE63228}"/>
              </a:ext>
            </a:extLst>
          </p:cNvPr>
          <p:cNvSpPr txBox="1">
            <a:spLocks/>
          </p:cNvSpPr>
          <p:nvPr/>
        </p:nvSpPr>
        <p:spPr>
          <a:xfrm>
            <a:off x="914400" y="116632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</a:rPr>
              <a:t>Contacto: </a:t>
            </a:r>
            <a:endParaRPr lang="es-MX" sz="2800" dirty="0">
              <a:solidFill>
                <a:srgbClr val="004846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5" name="CuadroTexto 6">
            <a:extLst>
              <a:ext uri="{FF2B5EF4-FFF2-40B4-BE49-F238E27FC236}">
                <a16:creationId xmlns="" xmlns:a16="http://schemas.microsoft.com/office/drawing/2014/main" id="{054768A9-4457-FF48-8D5A-7B625E226329}"/>
              </a:ext>
            </a:extLst>
          </p:cNvPr>
          <p:cNvSpPr txBox="1"/>
          <p:nvPr/>
        </p:nvSpPr>
        <p:spPr>
          <a:xfrm>
            <a:off x="10363" y="3356992"/>
            <a:ext cx="6047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latin typeface="Montserrat" panose="00000500000000000000" pitchFamily="2" charset="0"/>
                <a:hlinkClick r:id="rId2"/>
              </a:rPr>
              <a:t>edmundors1978@gmail.com</a:t>
            </a:r>
            <a:endParaRPr lang="es-MX" sz="2800" dirty="0" smtClean="0">
              <a:latin typeface="Montserrat" panose="00000500000000000000" pitchFamily="2" charset="0"/>
            </a:endParaRPr>
          </a:p>
          <a:p>
            <a:pPr algn="ctr"/>
            <a:endParaRPr lang="es-MX" sz="28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96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</TotalTime>
  <Words>1062</Words>
  <Application>Microsoft Office PowerPoint</Application>
  <PresentationFormat>Presentación en pantalla (4:3)</PresentationFormat>
  <Paragraphs>257</Paragraphs>
  <Slides>23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3_Tema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Sonia Midiam Ortiz Ruiseñor</dc:creator>
  <cp:lastModifiedBy>Victor Efrain Aguilar Sanchez</cp:lastModifiedBy>
  <cp:revision>329</cp:revision>
  <cp:lastPrinted>2019-03-13T23:54:18Z</cp:lastPrinted>
  <dcterms:created xsi:type="dcterms:W3CDTF">2019-03-13T00:55:49Z</dcterms:created>
  <dcterms:modified xsi:type="dcterms:W3CDTF">2020-05-20T14:34:27Z</dcterms:modified>
</cp:coreProperties>
</file>