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6"/>
  </p:notesMasterIdLst>
  <p:sldIdLst>
    <p:sldId id="267" r:id="rId2"/>
    <p:sldId id="359" r:id="rId3"/>
    <p:sldId id="360" r:id="rId4"/>
    <p:sldId id="361" r:id="rId5"/>
    <p:sldId id="364" r:id="rId6"/>
    <p:sldId id="362" r:id="rId7"/>
    <p:sldId id="363" r:id="rId8"/>
    <p:sldId id="365" r:id="rId9"/>
    <p:sldId id="366" r:id="rId10"/>
    <p:sldId id="367" r:id="rId11"/>
    <p:sldId id="368" r:id="rId12"/>
    <p:sldId id="369" r:id="rId13"/>
    <p:sldId id="370" r:id="rId14"/>
    <p:sldId id="371" r:id="rId15"/>
  </p:sldIdLst>
  <p:sldSz cx="9144000" cy="6858000" type="screen4x3"/>
  <p:notesSz cx="70104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DDE"/>
    <a:srgbClr val="ECE5D0"/>
    <a:srgbClr val="E3D7B7"/>
    <a:srgbClr val="CDB981"/>
    <a:srgbClr val="EEEDE2"/>
    <a:srgbClr val="005A58"/>
    <a:srgbClr val="F4F3EC"/>
    <a:srgbClr val="004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800B4B-A902-4AF8-AC33-C58A3993FDE9}" type="datetimeFigureOut">
              <a:rPr lang="es-MX"/>
              <a:pPr>
                <a:defRPr/>
              </a:pPr>
              <a:t>16/05/2020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6EF85E-3093-4A58-9870-A1E82BE6B55D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5714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1126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C0B215-8B38-45DA-BA6C-6E57070AB4E4}" type="slidenum">
              <a:rPr lang="es-MX" alt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73036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" b="3252"/>
          <a:stretch>
            <a:fillRect/>
          </a:stretch>
        </p:blipFill>
        <p:spPr bwMode="auto">
          <a:xfrm>
            <a:off x="0" y="3175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500563" y="4797425"/>
            <a:ext cx="4464050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9552"/>
            <a:ext cx="7772400" cy="875432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32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1256" y="3969544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>
                <a:latin typeface="Montserrat Medium" panose="000006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24A9192-59D8-4502-8722-FA51F5408542}" type="datetime1">
              <a:rPr lang="es-MX"/>
              <a:pPr>
                <a:defRPr/>
              </a:pPr>
              <a:t>16/05/2020</a:t>
            </a:fld>
            <a:endParaRPr lang="es-MX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40D4BB7-A6AC-4A90-971D-B1D1B4B30E7A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6956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153150" y="1196975"/>
            <a:ext cx="2990850" cy="5661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6" r="12386"/>
          <a:stretch>
            <a:fillRect/>
          </a:stretch>
        </p:blipFill>
        <p:spPr bwMode="auto">
          <a:xfrm>
            <a:off x="6149975" y="2716213"/>
            <a:ext cx="2998788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42038" y="1049338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67438" y="4437063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147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500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25400"/>
            <a:ext cx="914082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7308304" y="1301657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615238" y="1541463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6197080" y="3140968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7377878" y="5000641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5570538"/>
            <a:ext cx="14478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694113"/>
            <a:ext cx="1560513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523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D27D47-C45E-45DC-99A5-3B6D1AA214E2}" type="datetime1">
              <a:rPr lang="es-MX"/>
              <a:pPr>
                <a:defRPr/>
              </a:pPr>
              <a:t>16/05/2020</a:t>
            </a:fld>
            <a:endParaRPr lang="es-MX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AD8DB5-857A-4DBD-8599-BF67FC05C2EF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  <p:sp>
        <p:nvSpPr>
          <p:cNvPr id="1029" name="object 6"/>
          <p:cNvSpPr>
            <a:spLocks noChangeArrowheads="1"/>
          </p:cNvSpPr>
          <p:nvPr/>
        </p:nvSpPr>
        <p:spPr bwMode="auto">
          <a:xfrm>
            <a:off x="-1588" y="3094038"/>
            <a:ext cx="4573588" cy="37639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0" name="object 3"/>
          <p:cNvSpPr>
            <a:spLocks/>
          </p:cNvSpPr>
          <p:nvPr/>
        </p:nvSpPr>
        <p:spPr bwMode="auto">
          <a:xfrm>
            <a:off x="-3175" y="0"/>
            <a:ext cx="4667250" cy="1484313"/>
          </a:xfrm>
          <a:custGeom>
            <a:avLst/>
            <a:gdLst>
              <a:gd name="T0" fmla="*/ 3787792 w 11887966"/>
              <a:gd name="T1" fmla="*/ 811353 h 2445522"/>
              <a:gd name="T2" fmla="*/ 1480322 w 11887966"/>
              <a:gd name="T3" fmla="*/ 811353 h 2445522"/>
              <a:gd name="T4" fmla="*/ 1543139 w 11887966"/>
              <a:gd name="T5" fmla="*/ 812019 h 2445522"/>
              <a:gd name="T6" fmla="*/ 1605608 w 11887966"/>
              <a:gd name="T7" fmla="*/ 814462 h 2445522"/>
              <a:gd name="T8" fmla="*/ 1667766 w 11887966"/>
              <a:gd name="T9" fmla="*/ 818523 h 2445522"/>
              <a:gd name="T10" fmla="*/ 1750220 w 11887966"/>
              <a:gd name="T11" fmla="*/ 826178 h 2445522"/>
              <a:gd name="T12" fmla="*/ 1832271 w 11887966"/>
              <a:gd name="T13" fmla="*/ 836046 h 2445522"/>
              <a:gd name="T14" fmla="*/ 1954779 w 11887966"/>
              <a:gd name="T15" fmla="*/ 854168 h 2445522"/>
              <a:gd name="T16" fmla="*/ 2525582 w 11887966"/>
              <a:gd name="T17" fmla="*/ 955742 h 2445522"/>
              <a:gd name="T18" fmla="*/ 2587423 w 11887966"/>
              <a:gd name="T19" fmla="*/ 964892 h 2445522"/>
              <a:gd name="T20" fmla="*/ 2691110 w 11887966"/>
              <a:gd name="T21" fmla="*/ 977976 h 2445522"/>
              <a:gd name="T22" fmla="*/ 2774711 w 11887966"/>
              <a:gd name="T23" fmla="*/ 986068 h 2445522"/>
              <a:gd name="T24" fmla="*/ 2837850 w 11887966"/>
              <a:gd name="T25" fmla="*/ 990502 h 2445522"/>
              <a:gd name="T26" fmla="*/ 2901403 w 11887966"/>
              <a:gd name="T27" fmla="*/ 993358 h 2445522"/>
              <a:gd name="T28" fmla="*/ 2965408 w 11887966"/>
              <a:gd name="T29" fmla="*/ 994477 h 2445522"/>
              <a:gd name="T30" fmla="*/ 3029900 w 11887966"/>
              <a:gd name="T31" fmla="*/ 993697 h 2445522"/>
              <a:gd name="T32" fmla="*/ 3073184 w 11887966"/>
              <a:gd name="T33" fmla="*/ 992044 h 2445522"/>
              <a:gd name="T34" fmla="*/ 3116712 w 11887966"/>
              <a:gd name="T35" fmla="*/ 989429 h 2445522"/>
              <a:gd name="T36" fmla="*/ 3160494 w 11887966"/>
              <a:gd name="T37" fmla="*/ 985805 h 2445522"/>
              <a:gd name="T38" fmla="*/ 3204541 w 11887966"/>
              <a:gd name="T39" fmla="*/ 981124 h 2445522"/>
              <a:gd name="T40" fmla="*/ 3248864 w 11887966"/>
              <a:gd name="T41" fmla="*/ 975339 h 2445522"/>
              <a:gd name="T42" fmla="*/ 3293475 w 11887966"/>
              <a:gd name="T43" fmla="*/ 968404 h 2445522"/>
              <a:gd name="T44" fmla="*/ 3338382 w 11887966"/>
              <a:gd name="T45" fmla="*/ 960269 h 2445522"/>
              <a:gd name="T46" fmla="*/ 3360951 w 11887966"/>
              <a:gd name="T47" fmla="*/ 955737 h 2445522"/>
              <a:gd name="T48" fmla="*/ 3406325 w 11887966"/>
              <a:gd name="T49" fmla="*/ 945716 h 2445522"/>
              <a:gd name="T50" fmla="*/ 3452024 w 11887966"/>
              <a:gd name="T51" fmla="*/ 934378 h 2445522"/>
              <a:gd name="T52" fmla="*/ 3498057 w 11887966"/>
              <a:gd name="T53" fmla="*/ 921676 h 2445522"/>
              <a:gd name="T54" fmla="*/ 3544437 w 11887966"/>
              <a:gd name="T55" fmla="*/ 907561 h 2445522"/>
              <a:gd name="T56" fmla="*/ 3591174 w 11887966"/>
              <a:gd name="T57" fmla="*/ 891988 h 2445522"/>
              <a:gd name="T58" fmla="*/ 3638278 w 11887966"/>
              <a:gd name="T59" fmla="*/ 874909 h 2445522"/>
              <a:gd name="T60" fmla="*/ 3685760 w 11887966"/>
              <a:gd name="T61" fmla="*/ 856275 h 2445522"/>
              <a:gd name="T62" fmla="*/ 3733632 w 11887966"/>
              <a:gd name="T63" fmla="*/ 836041 h 2445522"/>
              <a:gd name="T64" fmla="*/ 3760511 w 11887966"/>
              <a:gd name="T65" fmla="*/ 824021 h 2445522"/>
              <a:gd name="T66" fmla="*/ 3781903 w 11887966"/>
              <a:gd name="T67" fmla="*/ 814159 h 2445522"/>
              <a:gd name="T68" fmla="*/ 3787792 w 11887966"/>
              <a:gd name="T69" fmla="*/ 811353 h 244552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 rotWithShape="0"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1" name="object 3"/>
          <p:cNvSpPr>
            <a:spLocks/>
          </p:cNvSpPr>
          <p:nvPr/>
        </p:nvSpPr>
        <p:spPr bwMode="auto">
          <a:xfrm>
            <a:off x="0" y="0"/>
            <a:ext cx="4371975" cy="1181100"/>
          </a:xfrm>
          <a:custGeom>
            <a:avLst/>
            <a:gdLst>
              <a:gd name="T0" fmla="*/ 3518456 w 11466253"/>
              <a:gd name="T1" fmla="*/ 706808 h 2231612"/>
              <a:gd name="T2" fmla="*/ 1277112 w 11466253"/>
              <a:gd name="T3" fmla="*/ 706808 h 2231612"/>
              <a:gd name="T4" fmla="*/ 1338129 w 11466253"/>
              <a:gd name="T5" fmla="*/ 707388 h 2231612"/>
              <a:gd name="T6" fmla="*/ 1398809 w 11466253"/>
              <a:gd name="T7" fmla="*/ 709517 h 2231612"/>
              <a:gd name="T8" fmla="*/ 1459185 w 11466253"/>
              <a:gd name="T9" fmla="*/ 713055 h 2231612"/>
              <a:gd name="T10" fmla="*/ 1539276 w 11466253"/>
              <a:gd name="T11" fmla="*/ 719723 h 2231612"/>
              <a:gd name="T12" fmla="*/ 1618976 w 11466253"/>
              <a:gd name="T13" fmla="*/ 728319 h 2231612"/>
              <a:gd name="T14" fmla="*/ 1737973 w 11466253"/>
              <a:gd name="T15" fmla="*/ 744107 h 2231612"/>
              <a:gd name="T16" fmla="*/ 2292418 w 11466253"/>
              <a:gd name="T17" fmla="*/ 832593 h 2231612"/>
              <a:gd name="T18" fmla="*/ 2352487 w 11466253"/>
              <a:gd name="T19" fmla="*/ 840564 h 2231612"/>
              <a:gd name="T20" fmla="*/ 2453202 w 11466253"/>
              <a:gd name="T21" fmla="*/ 851961 h 2231612"/>
              <a:gd name="T22" fmla="*/ 2534408 w 11466253"/>
              <a:gd name="T23" fmla="*/ 859011 h 2231612"/>
              <a:gd name="T24" fmla="*/ 2595736 w 11466253"/>
              <a:gd name="T25" fmla="*/ 862874 h 2231612"/>
              <a:gd name="T26" fmla="*/ 2657468 w 11466253"/>
              <a:gd name="T27" fmla="*/ 865362 h 2231612"/>
              <a:gd name="T28" fmla="*/ 2719639 w 11466253"/>
              <a:gd name="T29" fmla="*/ 866336 h 2231612"/>
              <a:gd name="T30" fmla="*/ 2782283 w 11466253"/>
              <a:gd name="T31" fmla="*/ 865657 h 2231612"/>
              <a:gd name="T32" fmla="*/ 2824327 w 11466253"/>
              <a:gd name="T33" fmla="*/ 864217 h 2231612"/>
              <a:gd name="T34" fmla="*/ 2866607 w 11466253"/>
              <a:gd name="T35" fmla="*/ 861939 h 2231612"/>
              <a:gd name="T36" fmla="*/ 2909135 w 11466253"/>
              <a:gd name="T37" fmla="*/ 858782 h 2231612"/>
              <a:gd name="T38" fmla="*/ 2951920 w 11466253"/>
              <a:gd name="T39" fmla="*/ 854704 h 2231612"/>
              <a:gd name="T40" fmla="*/ 2994973 w 11466253"/>
              <a:gd name="T41" fmla="*/ 849665 h 2231612"/>
              <a:gd name="T42" fmla="*/ 3038304 w 11466253"/>
              <a:gd name="T43" fmla="*/ 843623 h 2231612"/>
              <a:gd name="T44" fmla="*/ 3081925 w 11466253"/>
              <a:gd name="T45" fmla="*/ 836536 h 2231612"/>
              <a:gd name="T46" fmla="*/ 3103847 w 11466253"/>
              <a:gd name="T47" fmla="*/ 832588 h 2231612"/>
              <a:gd name="T48" fmla="*/ 3147921 w 11466253"/>
              <a:gd name="T49" fmla="*/ 823858 h 2231612"/>
              <a:gd name="T50" fmla="*/ 3192310 w 11466253"/>
              <a:gd name="T51" fmla="*/ 813981 h 2231612"/>
              <a:gd name="T52" fmla="*/ 3237024 w 11466253"/>
              <a:gd name="T53" fmla="*/ 802916 h 2231612"/>
              <a:gd name="T54" fmla="*/ 3282075 w 11466253"/>
              <a:gd name="T55" fmla="*/ 790620 h 2231612"/>
              <a:gd name="T56" fmla="*/ 3327472 w 11466253"/>
              <a:gd name="T57" fmla="*/ 777054 h 2231612"/>
              <a:gd name="T58" fmla="*/ 3373227 w 11466253"/>
              <a:gd name="T59" fmla="*/ 762175 h 2231612"/>
              <a:gd name="T60" fmla="*/ 3419348 w 11466253"/>
              <a:gd name="T61" fmla="*/ 745942 h 2231612"/>
              <a:gd name="T62" fmla="*/ 3465848 w 11466253"/>
              <a:gd name="T63" fmla="*/ 728316 h 2231612"/>
              <a:gd name="T64" fmla="*/ 3491957 w 11466253"/>
              <a:gd name="T65" fmla="*/ 717844 h 2231612"/>
              <a:gd name="T66" fmla="*/ 3512736 w 11466253"/>
              <a:gd name="T67" fmla="*/ 709253 h 2231612"/>
              <a:gd name="T68" fmla="*/ 3518456 w 11466253"/>
              <a:gd name="T69" fmla="*/ 706808 h 223161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2" name="object 5"/>
          <p:cNvSpPr>
            <a:spLocks noChangeArrowheads="1"/>
          </p:cNvSpPr>
          <p:nvPr/>
        </p:nvSpPr>
        <p:spPr bwMode="auto">
          <a:xfrm>
            <a:off x="315913" y="88900"/>
            <a:ext cx="525462" cy="528638"/>
          </a:xfrm>
          <a:prstGeom prst="rect">
            <a:avLst/>
          </a:prstGeom>
          <a:blipFill dpi="0" rotWithShape="1">
            <a:blip r:embed="rId7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3" name="object 6"/>
          <p:cNvSpPr>
            <a:spLocks noChangeArrowheads="1"/>
          </p:cNvSpPr>
          <p:nvPr/>
        </p:nvSpPr>
        <p:spPr bwMode="auto">
          <a:xfrm>
            <a:off x="1062038" y="180975"/>
            <a:ext cx="1204912" cy="368300"/>
          </a:xfrm>
          <a:prstGeom prst="rect">
            <a:avLst/>
          </a:prstGeom>
          <a:blipFill dpi="0" rotWithShape="1">
            <a:blip r:embed="rId8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4" name="object 7"/>
          <p:cNvSpPr>
            <a:spLocks noChangeArrowheads="1"/>
          </p:cNvSpPr>
          <p:nvPr/>
        </p:nvSpPr>
        <p:spPr bwMode="auto">
          <a:xfrm>
            <a:off x="2749550" y="171450"/>
            <a:ext cx="312738" cy="392113"/>
          </a:xfrm>
          <a:prstGeom prst="rect">
            <a:avLst/>
          </a:prstGeom>
          <a:blipFill dpi="0" rotWithShape="1">
            <a:blip r:embed="rId9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cxnSp>
        <p:nvCxnSpPr>
          <p:cNvPr id="16" name="Conector recto 15">
            <a:extLst>
              <a:ext uri="{FF2B5EF4-FFF2-40B4-BE49-F238E27FC236}"/>
            </a:extLst>
          </p:cNvPr>
          <p:cNvCxnSpPr/>
          <p:nvPr/>
        </p:nvCxnSpPr>
        <p:spPr>
          <a:xfrm flipH="1" flipV="1">
            <a:off x="2505075" y="180975"/>
            <a:ext cx="3175" cy="368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5" r:id="rId2"/>
    <p:sldLayoutId id="2147483836" r:id="rId3"/>
    <p:sldLayoutId id="214748383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8"/>
          <p:cNvSpPr>
            <a:spLocks/>
          </p:cNvSpPr>
          <p:nvPr/>
        </p:nvSpPr>
        <p:spPr bwMode="auto">
          <a:xfrm flipH="1">
            <a:off x="5743575" y="319088"/>
            <a:ext cx="46038" cy="547687"/>
          </a:xfrm>
          <a:custGeom>
            <a:avLst/>
            <a:gdLst>
              <a:gd name="T0" fmla="*/ 0 w 45719"/>
              <a:gd name="T1" fmla="*/ 424395 h 424815"/>
              <a:gd name="T2" fmla="*/ 0 w 45719"/>
              <a:gd name="T3" fmla="*/ 0 h 424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719"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noFill/>
          <a:ln w="103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4" name="Rectángulo 16">
            <a:extLst>
              <a:ext uri="{FF2B5EF4-FFF2-40B4-BE49-F238E27FC236}"/>
            </a:extLst>
          </p:cNvPr>
          <p:cNvSpPr/>
          <p:nvPr/>
        </p:nvSpPr>
        <p:spPr>
          <a:xfrm>
            <a:off x="1293812" y="2460543"/>
            <a:ext cx="7564438" cy="2058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spc="300" dirty="0">
                <a:solidFill>
                  <a:schemeClr val="bg1">
                    <a:lumMod val="50000"/>
                  </a:schemeClr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I</a:t>
            </a:r>
            <a:r>
              <a:rPr lang="es-MX" sz="2800" b="1" spc="300" dirty="0" smtClean="0">
                <a:solidFill>
                  <a:schemeClr val="bg1">
                    <a:lumMod val="50000"/>
                  </a:schemeClr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dentificación y abordaje tempranos de los datos de alarma y gravedad en los  pacientes COVID-19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4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8197" name="4 CuadroTexto"/>
          <p:cNvSpPr txBox="1">
            <a:spLocks noChangeArrowheads="1"/>
          </p:cNvSpPr>
          <p:nvPr/>
        </p:nvSpPr>
        <p:spPr bwMode="auto">
          <a:xfrm>
            <a:off x="3656013" y="4918787"/>
            <a:ext cx="5351462" cy="30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150" tIns="28575" rIns="57150" bIns="28575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altLang="es-MX" sz="1600" dirty="0" smtClean="0">
                <a:solidFill>
                  <a:srgbClr val="7F7F7F"/>
                </a:solidFill>
                <a:latin typeface="Montserrat SemiBold" pitchFamily="2" charset="0"/>
              </a:rPr>
              <a:t>Dra. Leslie Shantal</a:t>
            </a:r>
            <a:r>
              <a:rPr lang="es-MX" altLang="es-MX" sz="1600" dirty="0">
                <a:solidFill>
                  <a:srgbClr val="7F7F7F"/>
                </a:solidFill>
                <a:latin typeface="Montserrat SemiBold" pitchFamily="2" charset="0"/>
              </a:rPr>
              <a:t> </a:t>
            </a:r>
            <a:r>
              <a:rPr lang="es-MX" altLang="es-MX" sz="1600" dirty="0" smtClean="0">
                <a:solidFill>
                  <a:srgbClr val="7F7F7F"/>
                </a:solidFill>
                <a:latin typeface="Montserrat SemiBold" pitchFamily="2" charset="0"/>
              </a:rPr>
              <a:t>Velarde Borjas</a:t>
            </a:r>
          </a:p>
        </p:txBody>
      </p:sp>
      <p:sp>
        <p:nvSpPr>
          <p:cNvPr id="6" name="Rectángulo 14">
            <a:extLst>
              <a:ext uri="{FF2B5EF4-FFF2-40B4-BE49-F238E27FC236}"/>
            </a:extLst>
          </p:cNvPr>
          <p:cNvSpPr/>
          <p:nvPr/>
        </p:nvSpPr>
        <p:spPr>
          <a:xfrm>
            <a:off x="374650" y="5468938"/>
            <a:ext cx="8632825" cy="138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</a:t>
            </a: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Nivel de </a:t>
            </a: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Atención</a:t>
            </a:r>
            <a:endParaRPr lang="es-MX" sz="1100" b="1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anose="00000700000000000000" pitchFamily="2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72722" y="2341622"/>
            <a:ext cx="5400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endParaRPr lang="es-MX" altLang="es-MX" sz="2400" b="1" dirty="0">
              <a:latin typeface="Montserrat" pitchFamily="2" charset="0"/>
            </a:endParaRPr>
          </a:p>
          <a:p>
            <a:pPr algn="just"/>
            <a:r>
              <a:rPr lang="es-MX" altLang="es-MX" sz="2000" b="1" dirty="0" smtClean="0">
                <a:latin typeface="Montserrat" pitchFamily="2" charset="0"/>
              </a:rPr>
              <a:t>OBJETIVO: </a:t>
            </a:r>
            <a:r>
              <a:rPr lang="es-MX" altLang="es-MX" sz="2000" dirty="0" smtClean="0">
                <a:latin typeface="Montserrat" pitchFamily="2" charset="0"/>
              </a:rPr>
              <a:t>Al término de la sesión los participantes serán capaces de reconocer los datos de alarma y gravedad y el abordaje a los pacientes COVID-19 que requieran atención médica hospitalaria. </a:t>
            </a:r>
            <a:endParaRPr lang="es-MX" altLang="es-MX" sz="20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5482952" cy="774700"/>
          </a:xfrm>
        </p:spPr>
        <p:txBody>
          <a:bodyPr/>
          <a:lstStyle/>
          <a:p>
            <a:pPr algn="ctr"/>
            <a:r>
              <a:rPr lang="es-MX" sz="2000" dirty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  <a:t>IDENTIFICACION DATOS DE ALARMA Y </a:t>
            </a:r>
            <a:r>
              <a:rPr lang="es-MX" sz="2000" dirty="0" smtClean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  <a:t>GRAVEDAD</a:t>
            </a:r>
            <a:r>
              <a:rPr lang="es-MX" sz="2000" dirty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  <a:t/>
            </a:r>
            <a:br>
              <a:rPr lang="es-MX" sz="2000" dirty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dirty="0"/>
              <a:t> </a:t>
            </a:r>
            <a:r>
              <a:rPr lang="es-MX" dirty="0" smtClean="0"/>
              <a:t> </a:t>
            </a:r>
          </a:p>
          <a:p>
            <a:pPr algn="just"/>
            <a:r>
              <a:rPr lang="es-MX" dirty="0" smtClean="0"/>
              <a:t> </a:t>
            </a:r>
            <a:r>
              <a:rPr lang="es-MX" dirty="0" smtClean="0">
                <a:latin typeface="Montserrat"/>
              </a:rPr>
              <a:t>Definición operacional</a:t>
            </a:r>
          </a:p>
          <a:p>
            <a:pPr marL="0" indent="0" algn="just">
              <a:buNone/>
            </a:pPr>
            <a:endParaRPr lang="es-MX" dirty="0" smtClean="0">
              <a:latin typeface="Montserrat"/>
            </a:endParaRPr>
          </a:p>
          <a:p>
            <a:pPr algn="just"/>
            <a:r>
              <a:rPr lang="es-MX" dirty="0" smtClean="0">
                <a:latin typeface="Montserrat"/>
              </a:rPr>
              <a:t> 80% síntomas leves</a:t>
            </a:r>
          </a:p>
          <a:p>
            <a:pPr marL="0" indent="0" algn="just">
              <a:buNone/>
            </a:pPr>
            <a:r>
              <a:rPr lang="es-MX" dirty="0" smtClean="0">
                <a:latin typeface="Montserrat"/>
              </a:rPr>
              <a:t>    15% síntomas graves</a:t>
            </a:r>
          </a:p>
          <a:p>
            <a:pPr marL="0" indent="0" algn="just">
              <a:buNone/>
            </a:pPr>
            <a:r>
              <a:rPr lang="es-MX" dirty="0" smtClean="0">
                <a:latin typeface="Montserrat"/>
              </a:rPr>
              <a:t>     5% cuidados críticos</a:t>
            </a:r>
          </a:p>
          <a:p>
            <a:pPr marL="0" indent="0" algn="just">
              <a:buNone/>
            </a:pPr>
            <a:endParaRPr lang="es-MX" dirty="0">
              <a:latin typeface="Montserrat"/>
            </a:endParaRPr>
          </a:p>
          <a:p>
            <a:pPr algn="just"/>
            <a:r>
              <a:rPr lang="es-MX" dirty="0" smtClean="0">
                <a:latin typeface="Montserrat"/>
              </a:rPr>
              <a:t>Importancia de la evaluación inicial de estos pacientes en los diferentes escenarios</a:t>
            </a:r>
          </a:p>
          <a:p>
            <a:pPr marL="0" indent="0" algn="just">
              <a:buNone/>
            </a:pPr>
            <a:endParaRPr lang="es-MX" dirty="0" smtClean="0">
              <a:latin typeface="Montserrat"/>
            </a:endParaRPr>
          </a:p>
          <a:p>
            <a:pPr algn="just"/>
            <a:r>
              <a:rPr lang="es-MX" dirty="0" smtClean="0">
                <a:latin typeface="Montserrat"/>
              </a:rPr>
              <a:t>Aplicar escalas de gravedad</a:t>
            </a:r>
            <a:endParaRPr lang="es-MX" dirty="0" smtClean="0"/>
          </a:p>
          <a:p>
            <a:pPr marL="457200" lvl="1" indent="0">
              <a:buNone/>
            </a:pPr>
            <a:endParaRPr lang="es-MX" dirty="0"/>
          </a:p>
          <a:p>
            <a:pPr marL="457200" lvl="1" indent="0">
              <a:buNone/>
            </a:pP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28874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sz="2000" dirty="0" smtClean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  <a:t/>
            </a:r>
            <a:br>
              <a:rPr lang="es-MX" sz="2000" dirty="0" smtClean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</a:br>
            <a:r>
              <a:rPr lang="es-MX" sz="2000" dirty="0" smtClean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  <a:t>TRES</a:t>
            </a:r>
            <a:r>
              <a:rPr lang="es-MX" dirty="0" smtClean="0"/>
              <a:t> </a:t>
            </a:r>
            <a:r>
              <a:rPr lang="es-MX" sz="2000" dirty="0" smtClean="0">
                <a:solidFill>
                  <a:srgbClr val="004846"/>
                </a:solidFill>
                <a:latin typeface="Montserrat SemiBold" pitchFamily="2" charset="0"/>
                <a:ea typeface="+mn-ea"/>
                <a:cs typeface="Arial" charset="0"/>
              </a:rPr>
              <a:t>ESCENARIOS HOSPITALARIOS</a:t>
            </a:r>
            <a:endParaRPr lang="es-MX" sz="2000" dirty="0">
              <a:solidFill>
                <a:srgbClr val="004846"/>
              </a:solidFill>
              <a:latin typeface="Montserrat SemiBold" pitchFamily="2" charset="0"/>
              <a:ea typeface="+mn-ea"/>
              <a:cs typeface="Arial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0" y="1268413"/>
            <a:ext cx="6732240" cy="5329237"/>
          </a:xfrm>
        </p:spPr>
        <p:txBody>
          <a:bodyPr/>
          <a:lstStyle/>
          <a:p>
            <a:pPr marL="457200" lvl="1" indent="0">
              <a:buNone/>
            </a:pPr>
            <a:endParaRPr lang="es-MX" dirty="0" smtClean="0"/>
          </a:p>
          <a:p>
            <a:pPr marL="457200" lvl="1" indent="0">
              <a:buNone/>
            </a:pPr>
            <a:endParaRPr lang="es-MX" dirty="0" smtClean="0">
              <a:latin typeface="Montserrat"/>
            </a:endParaRPr>
          </a:p>
          <a:p>
            <a:pPr marL="457200" lvl="1" indent="0">
              <a:buNone/>
            </a:pPr>
            <a:endParaRPr lang="es-MX" dirty="0" smtClean="0">
              <a:latin typeface="Montserrat"/>
            </a:endParaRPr>
          </a:p>
          <a:p>
            <a:pPr marL="457200" lvl="1" indent="0">
              <a:buNone/>
            </a:pPr>
            <a:r>
              <a:rPr lang="es-MX" b="1" dirty="0" smtClean="0">
                <a:latin typeface="Montserrat"/>
              </a:rPr>
              <a:t>Valoración inicial:</a:t>
            </a:r>
          </a:p>
          <a:p>
            <a:pPr marL="457200" lvl="1" indent="0">
              <a:buNone/>
            </a:pPr>
            <a:endParaRPr lang="es-MX" dirty="0" smtClean="0">
              <a:latin typeface="Montserrat"/>
            </a:endParaRPr>
          </a:p>
          <a:p>
            <a:pPr lvl="2"/>
            <a:r>
              <a:rPr lang="es-MX" dirty="0" smtClean="0">
                <a:latin typeface="Montserrat"/>
              </a:rPr>
              <a:t>Evaluación rápida de las funciones básicas</a:t>
            </a:r>
            <a:endParaRPr lang="es-MX" dirty="0">
              <a:latin typeface="Montserrat"/>
            </a:endParaRPr>
          </a:p>
          <a:p>
            <a:pPr lvl="2"/>
            <a:r>
              <a:rPr lang="es-MX" dirty="0" smtClean="0">
                <a:latin typeface="Montserrat"/>
              </a:rPr>
              <a:t> Evaluación de los  signos vitales</a:t>
            </a:r>
          </a:p>
          <a:p>
            <a:pPr lvl="2"/>
            <a:r>
              <a:rPr lang="es-MX" dirty="0" smtClean="0">
                <a:latin typeface="Montserrat"/>
              </a:rPr>
              <a:t>Anamnesis enfocada</a:t>
            </a:r>
            <a:endParaRPr lang="es-MX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3625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</a:t>
            </a:r>
            <a:r>
              <a:rPr lang="es-MX" b="1" dirty="0" smtClean="0">
                <a:latin typeface="Montserrat"/>
              </a:rPr>
              <a:t>Datos de alarma</a:t>
            </a:r>
          </a:p>
          <a:p>
            <a:pPr marL="0" indent="0">
              <a:buNone/>
            </a:pPr>
            <a:endParaRPr lang="es-MX" dirty="0" smtClean="0">
              <a:latin typeface="Montserrat"/>
            </a:endParaRPr>
          </a:p>
          <a:p>
            <a:pPr lvl="1"/>
            <a:r>
              <a:rPr lang="es-MX" dirty="0" smtClean="0">
                <a:latin typeface="Montserrat"/>
              </a:rPr>
              <a:t>Edad</a:t>
            </a:r>
          </a:p>
          <a:p>
            <a:pPr lvl="1"/>
            <a:r>
              <a:rPr lang="es-MX" dirty="0" smtClean="0">
                <a:latin typeface="Montserrat"/>
              </a:rPr>
              <a:t>Hipertensión Arterial</a:t>
            </a:r>
          </a:p>
          <a:p>
            <a:pPr lvl="1"/>
            <a:r>
              <a:rPr lang="es-MX" dirty="0" smtClean="0">
                <a:latin typeface="Montserrat"/>
              </a:rPr>
              <a:t>Diabetes Mellitus</a:t>
            </a:r>
          </a:p>
          <a:p>
            <a:pPr lvl="1"/>
            <a:r>
              <a:rPr lang="es-MX" dirty="0" smtClean="0">
                <a:latin typeface="Montserrat"/>
              </a:rPr>
              <a:t>Obesidad</a:t>
            </a:r>
          </a:p>
          <a:p>
            <a:pPr lvl="1"/>
            <a:r>
              <a:rPr lang="es-MX" dirty="0" smtClean="0">
                <a:latin typeface="Montserrat"/>
              </a:rPr>
              <a:t>Enfermedad Renal Crónica</a:t>
            </a:r>
          </a:p>
          <a:p>
            <a:pPr lvl="1"/>
            <a:r>
              <a:rPr lang="es-MX" dirty="0" smtClean="0">
                <a:latin typeface="Montserrat"/>
              </a:rPr>
              <a:t>Hepatopatía crónica</a:t>
            </a:r>
          </a:p>
          <a:p>
            <a:pPr lvl="1"/>
            <a:r>
              <a:rPr lang="es-MX" dirty="0" smtClean="0">
                <a:latin typeface="Montserrat"/>
              </a:rPr>
              <a:t>Neoplasia </a:t>
            </a:r>
          </a:p>
          <a:p>
            <a:pPr lvl="1"/>
            <a:r>
              <a:rPr lang="es-MX" dirty="0" smtClean="0">
                <a:latin typeface="Montserrat"/>
              </a:rPr>
              <a:t>Inmunosupresión</a:t>
            </a:r>
          </a:p>
          <a:p>
            <a:pPr lvl="1"/>
            <a:r>
              <a:rPr lang="es-MX" dirty="0" smtClean="0">
                <a:latin typeface="Montserrat"/>
              </a:rPr>
              <a:t>Obesidad </a:t>
            </a:r>
          </a:p>
          <a:p>
            <a:pPr lvl="1">
              <a:buFontTx/>
              <a:buChar char="-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3797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1" dirty="0" smtClean="0">
                <a:latin typeface="Montserrat"/>
              </a:rPr>
              <a:t>Inspección</a:t>
            </a:r>
            <a:endParaRPr lang="es-MX" b="1" dirty="0">
              <a:latin typeface="Montserrat"/>
            </a:endParaRPr>
          </a:p>
          <a:p>
            <a:pPr marL="0" indent="0">
              <a:buNone/>
            </a:pPr>
            <a:endParaRPr lang="es-MX" dirty="0" smtClean="0">
              <a:latin typeface="Montserrat"/>
            </a:endParaRPr>
          </a:p>
          <a:p>
            <a:pPr lvl="1"/>
            <a:r>
              <a:rPr lang="es-MX" dirty="0" smtClean="0">
                <a:latin typeface="Montserrat"/>
              </a:rPr>
              <a:t>Aspecto general</a:t>
            </a:r>
          </a:p>
          <a:p>
            <a:pPr lvl="1"/>
            <a:endParaRPr lang="es-MX" dirty="0" smtClean="0">
              <a:latin typeface="Montserrat"/>
            </a:endParaRPr>
          </a:p>
          <a:p>
            <a:pPr lvl="1"/>
            <a:r>
              <a:rPr lang="es-MX" dirty="0" smtClean="0">
                <a:latin typeface="Montserrat"/>
              </a:rPr>
              <a:t>Piel y mucosas</a:t>
            </a:r>
          </a:p>
          <a:p>
            <a:pPr lvl="1"/>
            <a:endParaRPr lang="es-MX" dirty="0" smtClean="0">
              <a:latin typeface="Montserrat"/>
            </a:endParaRPr>
          </a:p>
          <a:p>
            <a:pPr lvl="1"/>
            <a:r>
              <a:rPr lang="es-MX" dirty="0" smtClean="0">
                <a:latin typeface="Montserrat"/>
              </a:rPr>
              <a:t>Respiración</a:t>
            </a:r>
          </a:p>
          <a:p>
            <a:pPr lvl="1"/>
            <a:endParaRPr lang="es-MX" dirty="0" smtClean="0">
              <a:latin typeface="Montserrat"/>
            </a:endParaRPr>
          </a:p>
          <a:p>
            <a:pPr lvl="1"/>
            <a:r>
              <a:rPr lang="es-MX" dirty="0" smtClean="0">
                <a:latin typeface="Montserrat"/>
              </a:rPr>
              <a:t>Circulación</a:t>
            </a:r>
          </a:p>
          <a:p>
            <a:pPr lvl="1"/>
            <a:endParaRPr lang="es-MX" dirty="0" smtClean="0">
              <a:latin typeface="Montserrat"/>
            </a:endParaRPr>
          </a:p>
          <a:p>
            <a:pPr lvl="1"/>
            <a:r>
              <a:rPr lang="es-MX" dirty="0" smtClean="0">
                <a:latin typeface="Montserrat"/>
              </a:rPr>
              <a:t>Estado neurológico </a:t>
            </a:r>
            <a:endParaRPr lang="es-MX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94259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179512" y="1268760"/>
            <a:ext cx="5976342" cy="5329237"/>
          </a:xfrm>
        </p:spPr>
        <p:txBody>
          <a:bodyPr/>
          <a:lstStyle/>
          <a:p>
            <a:pPr marL="0" indent="0">
              <a:buNone/>
            </a:pPr>
            <a:r>
              <a:rPr lang="es-MX" b="1" dirty="0" smtClean="0">
                <a:latin typeface="Montserrat"/>
              </a:rPr>
              <a:t>Datos de alarma</a:t>
            </a:r>
            <a:endParaRPr lang="es-MX" b="1" dirty="0">
              <a:latin typeface="Montserrat"/>
            </a:endParaRPr>
          </a:p>
          <a:p>
            <a:pPr lvl="1"/>
            <a:r>
              <a:rPr lang="es-MX" sz="2000" dirty="0" smtClean="0">
                <a:latin typeface="Montserrat"/>
              </a:rPr>
              <a:t>Frecuencia respiratoria mayor a 30 rpm</a:t>
            </a:r>
          </a:p>
          <a:p>
            <a:pPr lvl="1"/>
            <a:endParaRPr lang="es-MX" sz="2000" dirty="0" smtClean="0">
              <a:latin typeface="Montserrat"/>
            </a:endParaRPr>
          </a:p>
          <a:p>
            <a:pPr lvl="1"/>
            <a:r>
              <a:rPr lang="es-MX" sz="2000" dirty="0" smtClean="0">
                <a:latin typeface="Montserrat"/>
              </a:rPr>
              <a:t>Saturación basal menor al 92%</a:t>
            </a:r>
          </a:p>
          <a:p>
            <a:pPr lvl="1"/>
            <a:endParaRPr lang="es-MX" sz="2000" dirty="0" smtClean="0">
              <a:latin typeface="Montserrat"/>
            </a:endParaRPr>
          </a:p>
          <a:p>
            <a:pPr lvl="1"/>
            <a:r>
              <a:rPr lang="es-MX" sz="2000" dirty="0" smtClean="0">
                <a:latin typeface="Montserrat"/>
              </a:rPr>
              <a:t>Hipotensión (PAS menor 90mmHg o PAD menor de 60mmHg)</a:t>
            </a:r>
          </a:p>
          <a:p>
            <a:pPr lvl="1"/>
            <a:endParaRPr lang="es-MX" sz="2000" dirty="0" smtClean="0">
              <a:latin typeface="Montserrat"/>
            </a:endParaRPr>
          </a:p>
          <a:p>
            <a:pPr lvl="1"/>
            <a:r>
              <a:rPr lang="es-MX" sz="2000" dirty="0" smtClean="0">
                <a:latin typeface="Montserrat"/>
              </a:rPr>
              <a:t>Disnea al mínimo esfuerzo</a:t>
            </a:r>
            <a:endParaRPr lang="es-MX" sz="2000" dirty="0">
              <a:latin typeface="Montserrat"/>
            </a:endParaRPr>
          </a:p>
          <a:p>
            <a:pPr marL="457200" lvl="1" indent="0">
              <a:buNone/>
            </a:pPr>
            <a:endParaRPr lang="es-MX" sz="2000" dirty="0">
              <a:latin typeface="Montserrat"/>
            </a:endParaRPr>
          </a:p>
          <a:p>
            <a:pPr lvl="1"/>
            <a:r>
              <a:rPr lang="es-MX" sz="2000" dirty="0" smtClean="0">
                <a:latin typeface="Montserrat"/>
              </a:rPr>
              <a:t>Signos de compromiso respiratorio</a:t>
            </a:r>
          </a:p>
          <a:p>
            <a:pPr lvl="1"/>
            <a:endParaRPr lang="es-MX" sz="2000" dirty="0" smtClean="0">
              <a:latin typeface="Montserrat"/>
            </a:endParaRPr>
          </a:p>
          <a:p>
            <a:pPr lvl="1"/>
            <a:r>
              <a:rPr lang="es-MX" sz="2000" dirty="0" smtClean="0">
                <a:latin typeface="Montserrat"/>
              </a:rPr>
              <a:t>Alteración del estado de alerta</a:t>
            </a:r>
          </a:p>
          <a:p>
            <a:pPr lvl="1"/>
            <a:endParaRPr lang="es-MX" sz="2000" dirty="0" smtClean="0">
              <a:latin typeface="Montserrat"/>
            </a:endParaRPr>
          </a:p>
          <a:p>
            <a:pPr lvl="1"/>
            <a:r>
              <a:rPr lang="es-MX" sz="2000" dirty="0" smtClean="0">
                <a:latin typeface="Montserrat"/>
              </a:rPr>
              <a:t>Importante afectación al estado general</a:t>
            </a:r>
            <a:endParaRPr lang="es-MX" sz="20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5606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5482952" cy="774700"/>
          </a:xfrm>
        </p:spPr>
        <p:txBody>
          <a:bodyPr/>
          <a:lstStyle/>
          <a:p>
            <a:r>
              <a:rPr lang="es-MX" dirty="0" smtClean="0"/>
              <a:t>Escalas 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83568" y="1340768"/>
            <a:ext cx="4752528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9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05892" y="1412776"/>
            <a:ext cx="5761038" cy="3692973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5482952" cy="774700"/>
          </a:xfrm>
        </p:spPr>
        <p:txBody>
          <a:bodyPr/>
          <a:lstStyle/>
          <a:p>
            <a:r>
              <a:rPr lang="es-MX" dirty="0" smtClean="0"/>
              <a:t>Escalas </a:t>
            </a:r>
            <a:br>
              <a:rPr lang="es-MX" dirty="0" smtClean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63642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5482952" cy="774700"/>
          </a:xfrm>
        </p:spPr>
        <p:txBody>
          <a:bodyPr/>
          <a:lstStyle/>
          <a:p>
            <a:r>
              <a:rPr lang="es-MX" dirty="0" smtClean="0"/>
              <a:t>CURB-65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198426" y="1196752"/>
            <a:ext cx="400050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40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5482952" cy="774700"/>
          </a:xfrm>
        </p:spPr>
        <p:txBody>
          <a:bodyPr/>
          <a:lstStyle/>
          <a:p>
            <a:r>
              <a:rPr lang="es-MX" dirty="0" smtClean="0"/>
              <a:t>NEWS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25152" y="1628800"/>
            <a:ext cx="5715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03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5482952" cy="774700"/>
          </a:xfrm>
        </p:spPr>
        <p:txBody>
          <a:bodyPr/>
          <a:lstStyle/>
          <a:p>
            <a:r>
              <a:rPr lang="es-MX" dirty="0" smtClean="0"/>
              <a:t>PSI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79114" y="1556792"/>
            <a:ext cx="5761038" cy="43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66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5482952" cy="774700"/>
          </a:xfrm>
        </p:spPr>
        <p:txBody>
          <a:bodyPr/>
          <a:lstStyle/>
          <a:p>
            <a:r>
              <a:rPr lang="es-MX" dirty="0" smtClean="0"/>
              <a:t>Conclusiones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MX" dirty="0" smtClean="0"/>
          </a:p>
          <a:p>
            <a:r>
              <a:rPr lang="es-MX" dirty="0" smtClean="0">
                <a:latin typeface="Montserrat"/>
              </a:rPr>
              <a:t>Importancia del interrogatorio enfocado</a:t>
            </a:r>
          </a:p>
          <a:p>
            <a:endParaRPr lang="es-MX" dirty="0">
              <a:latin typeface="Montserrat"/>
            </a:endParaRPr>
          </a:p>
          <a:p>
            <a:r>
              <a:rPr lang="es-MX" dirty="0" smtClean="0">
                <a:latin typeface="Montserrat"/>
              </a:rPr>
              <a:t>Exploración física rápida y precisa</a:t>
            </a:r>
          </a:p>
          <a:p>
            <a:endParaRPr lang="es-MX" dirty="0">
              <a:latin typeface="Montserrat"/>
            </a:endParaRPr>
          </a:p>
          <a:p>
            <a:r>
              <a:rPr lang="es-MX" dirty="0" smtClean="0">
                <a:latin typeface="Montserrat"/>
              </a:rPr>
              <a:t>Aplicación de las escalas</a:t>
            </a:r>
          </a:p>
          <a:p>
            <a:endParaRPr lang="es-MX" dirty="0">
              <a:latin typeface="Montserrat"/>
            </a:endParaRPr>
          </a:p>
          <a:p>
            <a:r>
              <a:rPr lang="es-MX" dirty="0" smtClean="0">
                <a:latin typeface="Montserrat"/>
              </a:rPr>
              <a:t>Rápida actuación</a:t>
            </a:r>
            <a:endParaRPr lang="es-MX" dirty="0">
              <a:latin typeface="Montserrat"/>
            </a:endParaRPr>
          </a:p>
          <a:p>
            <a:pPr marL="0" indent="0">
              <a:buNone/>
            </a:pPr>
            <a:endParaRPr lang="es-MX" dirty="0">
              <a:latin typeface="Montserrat"/>
            </a:endParaRPr>
          </a:p>
          <a:p>
            <a:r>
              <a:rPr lang="es-MX" dirty="0" smtClean="0">
                <a:latin typeface="Montserrat"/>
              </a:rPr>
              <a:t>No exposición sin el adecuado EPP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48813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4437112"/>
            <a:ext cx="5482952" cy="774700"/>
          </a:xfrm>
        </p:spPr>
        <p:txBody>
          <a:bodyPr/>
          <a:lstStyle/>
          <a:p>
            <a:pPr algn="ctr"/>
            <a:r>
              <a:rPr lang="es-MX" sz="1800" dirty="0" smtClean="0">
                <a:latin typeface="Montserrat"/>
              </a:rPr>
              <a:t> </a:t>
            </a:r>
            <a:r>
              <a:rPr lang="es-MX" sz="2400" dirty="0" smtClean="0">
                <a:latin typeface="Montserrat"/>
                <a:ea typeface="+mn-ea"/>
                <a:cs typeface="+mn-cs"/>
              </a:rPr>
              <a:t>leslie.velarde@imss.gob.mx</a:t>
            </a:r>
            <a:endParaRPr lang="es-MX" sz="2400" dirty="0">
              <a:latin typeface="Montserrat"/>
              <a:ea typeface="+mn-ea"/>
              <a:cs typeface="+mn-cs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547664" y="1916832"/>
            <a:ext cx="3693040" cy="18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69342"/>
      </p:ext>
    </p:extLst>
  </p:cSld>
  <p:clrMapOvr>
    <a:masterClrMapping/>
  </p:clrMapOvr>
</p:sld>
</file>

<file path=ppt/theme/theme1.xml><?xml version="1.0" encoding="utf-8"?>
<a:theme xmlns:a="http://schemas.openxmlformats.org/drawingml/2006/main" name="propuesta 1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230</Words>
  <Application>Microsoft Office PowerPoint</Application>
  <PresentationFormat>Presentación en pantalla (4:3)</PresentationFormat>
  <Paragraphs>81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propuesta 1</vt:lpstr>
      <vt:lpstr>Presentación de PowerPoint</vt:lpstr>
      <vt:lpstr>Presentación de PowerPoint</vt:lpstr>
      <vt:lpstr>IDENTIFICACION DATOS DE ALARMA Y GRAVEDAD   </vt:lpstr>
      <vt:lpstr> TRES ESCENARIOS HOSPITALARIOS</vt:lpstr>
      <vt:lpstr>Presentación de PowerPoint</vt:lpstr>
      <vt:lpstr>Presentación de PowerPoint</vt:lpstr>
      <vt:lpstr>Presentación de PowerPoint</vt:lpstr>
      <vt:lpstr>Escalas  </vt:lpstr>
      <vt:lpstr>Escalas  </vt:lpstr>
      <vt:lpstr>CURB-65</vt:lpstr>
      <vt:lpstr>NEWS</vt:lpstr>
      <vt:lpstr>PSI </vt:lpstr>
      <vt:lpstr>Conclusiones</vt:lpstr>
      <vt:lpstr> leslie.velarde@imss.gob.mx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Martinez Flores</dc:creator>
  <cp:lastModifiedBy>Victor Efrain Aguilar Sanchez</cp:lastModifiedBy>
  <cp:revision>17</cp:revision>
  <cp:lastPrinted>2019-03-13T23:54:18Z</cp:lastPrinted>
  <dcterms:created xsi:type="dcterms:W3CDTF">2020-05-08T17:36:06Z</dcterms:created>
  <dcterms:modified xsi:type="dcterms:W3CDTF">2020-05-16T21:11:41Z</dcterms:modified>
</cp:coreProperties>
</file>