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57" r:id="rId3"/>
    <p:sldId id="263" r:id="rId4"/>
    <p:sldId id="265" r:id="rId5"/>
  </p:sldIdLst>
  <p:sldSz cx="9144000" cy="6858000" type="overhead"/>
  <p:notesSz cx="6858000" cy="9144000"/>
  <p:embeddedFontLst>
    <p:embeddedFont>
      <p:font typeface="Montserrat" panose="00000500000000000000" pitchFamily="2" charset="0"/>
      <p:regular r:id="rId6"/>
      <p:bold r:id="rId7"/>
      <p:italic r:id="rId8"/>
      <p:bold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2999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8797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517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540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7106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593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1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1831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8829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947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303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05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morar\Desktop\COVID-19 - copi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9763"/>
            <a:ext cx="4953000" cy="5572125"/>
          </a:xfrm>
          <a:prstGeom prst="rect">
            <a:avLst/>
          </a:prstGeom>
          <a:noFill/>
        </p:spPr>
      </p:pic>
      <p:pic>
        <p:nvPicPr>
          <p:cNvPr id="6" name="Picture 6" descr="C:\Users\morar\Desktop\barras-portada-0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38704"/>
            <a:ext cx="9177020" cy="2294255"/>
          </a:xfrm>
          <a:prstGeom prst="rect">
            <a:avLst/>
          </a:prstGeom>
          <a:noFill/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396240" y="3454083"/>
            <a:ext cx="8305800" cy="76739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s-MX" sz="2800" dirty="0" smtClean="0">
                <a:latin typeface="Montserrat" pitchFamily="2" charset="0"/>
              </a:rPr>
              <a:t>Criterios de Intubación en pacientes COVID</a:t>
            </a:r>
            <a:endParaRPr lang="es-MX" sz="2800" dirty="0">
              <a:latin typeface="Montserrat" pitchFamily="2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426720" y="2692083"/>
            <a:ext cx="8305800" cy="935037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COVID-19</a:t>
            </a:r>
            <a:r>
              <a:rPr kumimoji="0" lang="es-MX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endParaRPr kumimoji="0" lang="es-MX" sz="3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180070" cy="1052194"/>
          </a:xfrm>
        </p:spPr>
        <p:txBody>
          <a:bodyPr>
            <a:normAutofit/>
          </a:bodyPr>
          <a:lstStyle/>
          <a:p>
            <a:r>
              <a:rPr lang="es-MX" sz="2800" dirty="0" smtClean="0">
                <a:latin typeface="Montserrat" pitchFamily="2" charset="0"/>
              </a:rPr>
              <a:t>Criterios de Intubación en pacientes COVID</a:t>
            </a:r>
            <a:endParaRPr lang="es-MX" sz="2800" dirty="0">
              <a:latin typeface="Montserrat" pitchFamily="2" charset="0"/>
            </a:endParaRPr>
          </a:p>
        </p:txBody>
      </p:sp>
      <p:pic>
        <p:nvPicPr>
          <p:cNvPr id="7" name="Picture 4" descr="Intubación endotraqueal - Acceso instrumental de la vía aére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280" y="1184244"/>
            <a:ext cx="2997988" cy="1976871"/>
          </a:xfrm>
          <a:prstGeom prst="rect">
            <a:avLst/>
          </a:prstGeom>
          <a:noFill/>
          <a:ln w="25400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8"/>
          <p:cNvSpPr txBox="1"/>
          <p:nvPr/>
        </p:nvSpPr>
        <p:spPr>
          <a:xfrm>
            <a:off x="0" y="1270627"/>
            <a:ext cx="5029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Montserrat" pitchFamily="2" charset="0"/>
              </a:rPr>
              <a:t>Signos de Fatiga Respiratoria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Montserrat" pitchFamily="2" charset="0"/>
              </a:rPr>
              <a:t>FR 30-35x´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Montserrat" pitchFamily="2" charset="0"/>
              </a:rPr>
              <a:t>SpO2 &lt; 90% a pesar de oxigenoterapia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ontserrat" pitchFamily="2" charset="0"/>
              </a:rPr>
              <a:t>Hipoxemia </a:t>
            </a:r>
            <a:r>
              <a:rPr lang="es-MX" sz="1400" dirty="0" err="1" smtClean="0">
                <a:latin typeface="Montserrat" pitchFamily="2" charset="0"/>
              </a:rPr>
              <a:t>Pa</a:t>
            </a:r>
            <a:r>
              <a:rPr lang="es-MX" sz="1400" dirty="0" smtClean="0">
                <a:latin typeface="Montserrat" pitchFamily="2" charset="0"/>
              </a:rPr>
              <a:t>=2&lt; 60mmHg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ontserrat" pitchFamily="2" charset="0"/>
              </a:rPr>
              <a:t>Hipercapnia progresiva PaCO2 &gt;50 </a:t>
            </a:r>
            <a:r>
              <a:rPr lang="es-MX" sz="1400" dirty="0" err="1" smtClean="0">
                <a:latin typeface="Montserrat" pitchFamily="2" charset="0"/>
              </a:rPr>
              <a:t>mmHg</a:t>
            </a:r>
            <a:r>
              <a:rPr lang="es-MX" sz="1400" dirty="0" smtClean="0">
                <a:latin typeface="Montserrat" pitchFamily="2" charset="0"/>
              </a:rPr>
              <a:t> y pH&lt; 7.25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ontserrat" pitchFamily="2" charset="0"/>
              </a:rPr>
              <a:t>Alteración </a:t>
            </a:r>
            <a:r>
              <a:rPr lang="es-MX" sz="1400" dirty="0">
                <a:latin typeface="Montserrat" pitchFamily="2" charset="0"/>
              </a:rPr>
              <a:t>del estado de conciencia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Montserrat" pitchFamily="2" charset="0"/>
              </a:rPr>
              <a:t>Hipotensión </a:t>
            </a:r>
            <a:r>
              <a:rPr lang="es-MX" sz="1400" dirty="0" smtClean="0">
                <a:latin typeface="Montserrat" pitchFamily="2" charset="0"/>
              </a:rPr>
              <a:t>e </a:t>
            </a:r>
            <a:r>
              <a:rPr lang="es-MX" sz="1400" dirty="0" err="1" smtClean="0">
                <a:latin typeface="Montserrat" pitchFamily="2" charset="0"/>
              </a:rPr>
              <a:t>hipoperfusión</a:t>
            </a:r>
            <a:r>
              <a:rPr lang="es-MX" sz="1400" dirty="0" smtClean="0">
                <a:latin typeface="Montserrat" pitchFamily="2" charset="0"/>
              </a:rPr>
              <a:t> </a:t>
            </a:r>
            <a:r>
              <a:rPr lang="es-MX" sz="1400" dirty="0">
                <a:latin typeface="Montserrat" pitchFamily="2" charset="0"/>
              </a:rPr>
              <a:t>progresivos</a:t>
            </a:r>
          </a:p>
        </p:txBody>
      </p:sp>
      <p:sp>
        <p:nvSpPr>
          <p:cNvPr id="9" name="CuadroTexto 13"/>
          <p:cNvSpPr txBox="1"/>
          <p:nvPr/>
        </p:nvSpPr>
        <p:spPr>
          <a:xfrm>
            <a:off x="182880" y="4252175"/>
            <a:ext cx="34515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sz="1400" dirty="0" smtClean="0">
                <a:latin typeface="Montserrat" pitchFamily="2" charset="0"/>
              </a:rPr>
              <a:t>Equipo de Protección Personal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1400" dirty="0" smtClean="0">
                <a:latin typeface="Montserrat" pitchFamily="2" charset="0"/>
              </a:rPr>
              <a:t>Designar roles de equipo COVID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1400" dirty="0" smtClean="0">
                <a:latin typeface="Montserrat" pitchFamily="2" charset="0"/>
              </a:rPr>
              <a:t>Verificar </a:t>
            </a:r>
            <a:r>
              <a:rPr lang="es-MX" sz="1400" b="1" dirty="0">
                <a:latin typeface="Montserrat" pitchFamily="2" charset="0"/>
              </a:rPr>
              <a:t>E</a:t>
            </a:r>
            <a:r>
              <a:rPr lang="es-MX" sz="1400" b="1" dirty="0" smtClean="0">
                <a:latin typeface="Montserrat" pitchFamily="2" charset="0"/>
              </a:rPr>
              <a:t>quipo de intubación</a:t>
            </a:r>
            <a:endParaRPr lang="es-MX" sz="1400" b="1" dirty="0">
              <a:latin typeface="Montserrat" pitchFamily="2" charset="0"/>
            </a:endParaRPr>
          </a:p>
        </p:txBody>
      </p:sp>
      <p:sp>
        <p:nvSpPr>
          <p:cNvPr id="10" name="CuadroTexto 14"/>
          <p:cNvSpPr txBox="1"/>
          <p:nvPr/>
        </p:nvSpPr>
        <p:spPr>
          <a:xfrm>
            <a:off x="3539114" y="3797260"/>
            <a:ext cx="542200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ontserrat" pitchFamily="2" charset="0"/>
              </a:rPr>
              <a:t>Equipo de succión funcional y sondas de aspiración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ontserrat" pitchFamily="2" charset="0"/>
              </a:rPr>
              <a:t>Mascarillas de diferentes tamaño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ontserrat" pitchFamily="2" charset="0"/>
              </a:rPr>
              <a:t>Mango y Hojas de Laringoscopio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ontserrat" pitchFamily="2" charset="0"/>
              </a:rPr>
              <a:t>Cánulas de </a:t>
            </a:r>
            <a:r>
              <a:rPr lang="es-MX" sz="1400" dirty="0" err="1" smtClean="0">
                <a:latin typeface="Montserrat" pitchFamily="2" charset="0"/>
              </a:rPr>
              <a:t>Guedel</a:t>
            </a:r>
            <a:r>
              <a:rPr lang="es-MX" sz="1400" dirty="0" smtClean="0">
                <a:latin typeface="Montserrat" pitchFamily="2" charset="0"/>
              </a:rPr>
              <a:t> (#3 paciente pequeño, #4 Mujer y #5 Hombre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ontserrat" pitchFamily="2" charset="0"/>
              </a:rPr>
              <a:t>Guía </a:t>
            </a:r>
            <a:r>
              <a:rPr lang="es-MX" sz="1400" dirty="0" smtClean="0">
                <a:latin typeface="Montserrat" pitchFamily="2" charset="0"/>
              </a:rPr>
              <a:t>de intubación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ontserrat" pitchFamily="2" charset="0"/>
              </a:rPr>
              <a:t>Sondas </a:t>
            </a:r>
            <a:r>
              <a:rPr lang="es-MX" sz="1400" dirty="0" err="1" smtClean="0">
                <a:latin typeface="Montserrat" pitchFamily="2" charset="0"/>
              </a:rPr>
              <a:t>endotraqueales</a:t>
            </a:r>
            <a:r>
              <a:rPr lang="es-MX" sz="1400" dirty="0" smtClean="0">
                <a:latin typeface="Montserrat" pitchFamily="2" charset="0"/>
              </a:rPr>
              <a:t> de al menos 3 calibres diferentes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err="1" smtClean="0">
                <a:latin typeface="Montserrat" pitchFamily="2" charset="0"/>
              </a:rPr>
              <a:t>Videolaringoscopios</a:t>
            </a:r>
            <a:r>
              <a:rPr lang="es-MX" sz="1400" dirty="0" smtClean="0">
                <a:latin typeface="Montserrat" pitchFamily="2" charset="0"/>
              </a:rPr>
              <a:t> con palas intercambiables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err="1" smtClean="0">
                <a:latin typeface="Montserrat" pitchFamily="2" charset="0"/>
              </a:rPr>
              <a:t>Fibrolaringoscopio</a:t>
            </a:r>
            <a:endParaRPr lang="es-MX" sz="1400" dirty="0" smtClean="0">
              <a:latin typeface="Montserra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ontserrat" pitchFamily="2" charset="0"/>
              </a:rPr>
              <a:t>Equipo de vía aérea quirúrgica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ontserrat" pitchFamily="2" charset="0"/>
              </a:rPr>
              <a:t>Estetoscopio</a:t>
            </a:r>
          </a:p>
          <a:p>
            <a:endParaRPr lang="es-MX" sz="1400" dirty="0" smtClean="0"/>
          </a:p>
          <a:p>
            <a:endParaRPr lang="es-MX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400" dirty="0" smtClean="0"/>
          </a:p>
        </p:txBody>
      </p:sp>
      <p:sp>
        <p:nvSpPr>
          <p:cNvPr id="11" name="CuadroTexto 11"/>
          <p:cNvSpPr txBox="1"/>
          <p:nvPr/>
        </p:nvSpPr>
        <p:spPr>
          <a:xfrm>
            <a:off x="2459221" y="3345147"/>
            <a:ext cx="3984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latin typeface="Montserrat" pitchFamily="2" charset="0"/>
              </a:rPr>
              <a:t>Intubación en paciente COVID</a:t>
            </a:r>
            <a:endParaRPr lang="es-MX" b="1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549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1368380"/>
            <a:ext cx="9144000" cy="4579983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s-MX" sz="1300" dirty="0" smtClean="0">
                <a:latin typeface="Montserrat" pitchFamily="2" charset="0"/>
              </a:rPr>
              <a:t>Monitoreo</a:t>
            </a:r>
            <a:endParaRPr lang="es-MX" sz="1300" dirty="0">
              <a:latin typeface="Montserrat" pitchFamily="2" charset="0"/>
            </a:endParaRPr>
          </a:p>
          <a:p>
            <a:pPr marL="342900" indent="-342900">
              <a:buAutoNum type="arabicPeriod"/>
            </a:pPr>
            <a:r>
              <a:rPr lang="es-MX" sz="1300" dirty="0">
                <a:latin typeface="Montserrat" pitchFamily="2" charset="0"/>
              </a:rPr>
              <a:t>Valoración de la Vía Aérea</a:t>
            </a:r>
          </a:p>
          <a:p>
            <a:pPr marL="342900" indent="-342900">
              <a:buAutoNum type="arabicPeriod"/>
            </a:pPr>
            <a:r>
              <a:rPr lang="es-MX" sz="1300" dirty="0">
                <a:latin typeface="Montserrat" pitchFamily="2" charset="0"/>
              </a:rPr>
              <a:t>Posición de la cabeza (De olfateo o en rampa para pacientes obesos)</a:t>
            </a:r>
          </a:p>
          <a:p>
            <a:pPr marL="342900" indent="-342900">
              <a:buAutoNum type="arabicPeriod"/>
            </a:pPr>
            <a:r>
              <a:rPr lang="es-MX" sz="1300" dirty="0">
                <a:latin typeface="Montserrat" pitchFamily="2" charset="0"/>
              </a:rPr>
              <a:t>Identificar la membrana </a:t>
            </a:r>
            <a:r>
              <a:rPr lang="es-MX" sz="1300" dirty="0" err="1">
                <a:latin typeface="Montserrat" pitchFamily="2" charset="0"/>
              </a:rPr>
              <a:t>cricotiroidea</a:t>
            </a:r>
            <a:r>
              <a:rPr lang="es-MX" sz="1300" dirty="0">
                <a:latin typeface="Montserrat" pitchFamily="2" charset="0"/>
              </a:rPr>
              <a:t> (en caso de fallo en intubación)</a:t>
            </a:r>
          </a:p>
          <a:p>
            <a:pPr marL="342900" indent="-342900">
              <a:buAutoNum type="arabicPeriod"/>
            </a:pPr>
            <a:r>
              <a:rPr lang="es-MX" sz="1300" dirty="0" err="1">
                <a:latin typeface="Montserrat" pitchFamily="2" charset="0"/>
              </a:rPr>
              <a:t>Preoxigenación</a:t>
            </a:r>
            <a:r>
              <a:rPr lang="es-MX" sz="1300" dirty="0">
                <a:latin typeface="Montserrat" pitchFamily="2" charset="0"/>
              </a:rPr>
              <a:t>: puntas de flujo alto, evitar mascarilla  </a:t>
            </a:r>
          </a:p>
          <a:p>
            <a:pPr marL="342900" indent="-342900">
              <a:buAutoNum type="arabicPeriod"/>
            </a:pPr>
            <a:r>
              <a:rPr lang="es-MX" sz="1300" dirty="0">
                <a:latin typeface="Montserrat" pitchFamily="2" charset="0"/>
              </a:rPr>
              <a:t>Medicación: </a:t>
            </a:r>
            <a:r>
              <a:rPr lang="es-MX" sz="1300" dirty="0" err="1">
                <a:latin typeface="Montserrat" pitchFamily="2" charset="0"/>
              </a:rPr>
              <a:t>Rocuronio</a:t>
            </a:r>
            <a:r>
              <a:rPr lang="es-MX" sz="1300" dirty="0">
                <a:latin typeface="Montserrat" pitchFamily="2" charset="0"/>
              </a:rPr>
              <a:t> 1.2mg/kg   o </a:t>
            </a:r>
            <a:r>
              <a:rPr lang="es-MX" sz="1300" dirty="0" err="1">
                <a:latin typeface="Montserrat" pitchFamily="2" charset="0"/>
              </a:rPr>
              <a:t>Succinilcolina</a:t>
            </a:r>
            <a:r>
              <a:rPr lang="es-MX" sz="1300" dirty="0">
                <a:latin typeface="Montserrat" pitchFamily="2" charset="0"/>
              </a:rPr>
              <a:t> 1mg/Kg</a:t>
            </a:r>
          </a:p>
          <a:p>
            <a:r>
              <a:rPr lang="es-MX" sz="1300" dirty="0">
                <a:latin typeface="Montserrat" pitchFamily="2" charset="0"/>
              </a:rPr>
              <a:t>                         </a:t>
            </a:r>
            <a:r>
              <a:rPr lang="es-MX" sz="1300" dirty="0" smtClean="0">
                <a:latin typeface="Montserrat" pitchFamily="2" charset="0"/>
              </a:rPr>
              <a:t> </a:t>
            </a:r>
            <a:r>
              <a:rPr lang="es-MX" sz="1300" dirty="0" err="1" smtClean="0">
                <a:latin typeface="Montserrat" pitchFamily="2" charset="0"/>
              </a:rPr>
              <a:t>Propofol</a:t>
            </a:r>
            <a:r>
              <a:rPr lang="es-MX" sz="1300" dirty="0" smtClean="0">
                <a:latin typeface="Montserrat" pitchFamily="2" charset="0"/>
              </a:rPr>
              <a:t> </a:t>
            </a:r>
            <a:r>
              <a:rPr lang="es-MX" sz="1300" dirty="0">
                <a:latin typeface="Montserrat" pitchFamily="2" charset="0"/>
              </a:rPr>
              <a:t>1 a 2 mg/kg EN PACIENTES CON ESTABILIDAD HEMODINÁMICA o</a:t>
            </a:r>
          </a:p>
          <a:p>
            <a:r>
              <a:rPr lang="es-MX" sz="1300" dirty="0">
                <a:latin typeface="Montserrat" pitchFamily="2" charset="0"/>
              </a:rPr>
              <a:t>                </a:t>
            </a:r>
            <a:r>
              <a:rPr lang="es-MX" sz="1300" dirty="0" smtClean="0">
                <a:latin typeface="Montserrat" pitchFamily="2" charset="0"/>
              </a:rPr>
              <a:t>          </a:t>
            </a:r>
            <a:r>
              <a:rPr lang="es-MX" sz="1300" dirty="0" err="1">
                <a:latin typeface="Montserrat" pitchFamily="2" charset="0"/>
              </a:rPr>
              <a:t>Etomidato</a:t>
            </a:r>
            <a:r>
              <a:rPr lang="es-MX" sz="1300" dirty="0">
                <a:latin typeface="Montserrat" pitchFamily="2" charset="0"/>
              </a:rPr>
              <a:t> 0.1 a 0.3mg/</a:t>
            </a:r>
            <a:r>
              <a:rPr lang="es-MX" sz="1300" dirty="0" err="1">
                <a:latin typeface="Montserrat" pitchFamily="2" charset="0"/>
              </a:rPr>
              <a:t>Kgn</a:t>
            </a:r>
            <a:r>
              <a:rPr lang="es-MX" sz="1300" dirty="0">
                <a:latin typeface="Montserrat" pitchFamily="2" charset="0"/>
              </a:rPr>
              <a:t> EN PACIENTE HEMODINÁMICAMENTE INESTABLE</a:t>
            </a:r>
          </a:p>
          <a:p>
            <a:r>
              <a:rPr lang="es-MX" sz="1300" dirty="0">
                <a:latin typeface="Montserrat" pitchFamily="2" charset="0"/>
              </a:rPr>
              <a:t>      </a:t>
            </a:r>
            <a:r>
              <a:rPr lang="es-MX" sz="1300" dirty="0" smtClean="0">
                <a:latin typeface="Montserrat" pitchFamily="2" charset="0"/>
              </a:rPr>
              <a:t>                    </a:t>
            </a:r>
            <a:r>
              <a:rPr lang="es-MX" sz="1300" dirty="0" err="1">
                <a:latin typeface="Montserrat" pitchFamily="2" charset="0"/>
              </a:rPr>
              <a:t>Fentanilo</a:t>
            </a:r>
            <a:r>
              <a:rPr lang="es-MX" sz="1300" dirty="0">
                <a:latin typeface="Montserrat" pitchFamily="2" charset="0"/>
              </a:rPr>
              <a:t> 3mcg/kg </a:t>
            </a:r>
            <a:r>
              <a:rPr lang="es-MX" sz="1300" dirty="0" smtClean="0">
                <a:latin typeface="Montserrat" pitchFamily="2" charset="0"/>
              </a:rPr>
              <a:t>       </a:t>
            </a:r>
          </a:p>
          <a:p>
            <a:r>
              <a:rPr lang="es-MX" sz="1300" dirty="0" smtClean="0">
                <a:latin typeface="Montserrat" pitchFamily="2" charset="0"/>
              </a:rPr>
              <a:t>                          Atropina </a:t>
            </a:r>
            <a:r>
              <a:rPr lang="es-MX" sz="1300" dirty="0">
                <a:latin typeface="Montserrat" pitchFamily="2" charset="0"/>
              </a:rPr>
              <a:t>0.02mg/kg en caso necesario</a:t>
            </a:r>
          </a:p>
          <a:p>
            <a:pPr>
              <a:buAutoNum type="arabicPeriod" startAt="6"/>
            </a:pPr>
            <a:r>
              <a:rPr lang="es-MX" sz="1300" dirty="0">
                <a:latin typeface="Montserrat" pitchFamily="2" charset="0"/>
              </a:rPr>
              <a:t>Maniobra de </a:t>
            </a:r>
            <a:r>
              <a:rPr lang="es-MX" sz="1300" dirty="0" err="1">
                <a:latin typeface="Montserrat" pitchFamily="2" charset="0"/>
              </a:rPr>
              <a:t>Sellick</a:t>
            </a:r>
            <a:r>
              <a:rPr lang="es-MX" sz="1300" dirty="0">
                <a:latin typeface="Montserrat" pitchFamily="2" charset="0"/>
              </a:rPr>
              <a:t> : Aplicar presión </a:t>
            </a:r>
            <a:r>
              <a:rPr lang="es-MX" sz="1300" dirty="0" err="1">
                <a:latin typeface="Montserrat" pitchFamily="2" charset="0"/>
              </a:rPr>
              <a:t>cricoidea</a:t>
            </a:r>
            <a:endParaRPr lang="es-MX" sz="1300" dirty="0">
              <a:latin typeface="Montserrat" pitchFamily="2" charset="0"/>
            </a:endParaRPr>
          </a:p>
          <a:p>
            <a:pPr>
              <a:buAutoNum type="arabicPeriod" startAt="6"/>
            </a:pPr>
            <a:r>
              <a:rPr lang="es-MX" sz="1300" dirty="0">
                <a:latin typeface="Montserrat" pitchFamily="2" charset="0"/>
              </a:rPr>
              <a:t>Realizar </a:t>
            </a:r>
            <a:r>
              <a:rPr lang="es-MX" sz="1300" dirty="0" err="1">
                <a:latin typeface="Montserrat" pitchFamily="2" charset="0"/>
              </a:rPr>
              <a:t>laringoscopía</a:t>
            </a:r>
            <a:r>
              <a:rPr lang="es-MX" sz="1300" dirty="0">
                <a:latin typeface="Montserrat" pitchFamily="2" charset="0"/>
              </a:rPr>
              <a:t> por  el personal más calificado</a:t>
            </a:r>
          </a:p>
          <a:p>
            <a:pPr>
              <a:buAutoNum type="arabicPeriod" startAt="6"/>
            </a:pPr>
            <a:r>
              <a:rPr lang="es-MX" sz="1300" dirty="0">
                <a:latin typeface="Montserrat" pitchFamily="2" charset="0"/>
              </a:rPr>
              <a:t>Introducir la cánula </a:t>
            </a:r>
            <a:r>
              <a:rPr lang="es-MX" sz="1300" dirty="0" err="1">
                <a:latin typeface="Montserrat" pitchFamily="2" charset="0"/>
              </a:rPr>
              <a:t>endotraqueal</a:t>
            </a:r>
            <a:r>
              <a:rPr lang="es-MX" sz="1300" dirty="0">
                <a:latin typeface="Montserrat" pitchFamily="2" charset="0"/>
              </a:rPr>
              <a:t>, </a:t>
            </a:r>
            <a:r>
              <a:rPr lang="es-MX" sz="1300" dirty="0" smtClean="0">
                <a:latin typeface="Montserrat" pitchFamily="2" charset="0"/>
              </a:rPr>
              <a:t>al visualizar la apertura glótica</a:t>
            </a:r>
            <a:endParaRPr lang="es-MX" sz="1300" dirty="0">
              <a:latin typeface="Montserrat" pitchFamily="2" charset="0"/>
            </a:endParaRPr>
          </a:p>
          <a:p>
            <a:pPr>
              <a:buAutoNum type="arabicPeriod" startAt="6"/>
            </a:pPr>
            <a:r>
              <a:rPr lang="es-MX" sz="1300" dirty="0">
                <a:latin typeface="Montserrat" pitchFamily="2" charset="0"/>
              </a:rPr>
              <a:t>Confirmar los campos pulmonares o conectar </a:t>
            </a:r>
            <a:r>
              <a:rPr lang="es-MX" sz="1300" dirty="0" err="1">
                <a:latin typeface="Montserrat" pitchFamily="2" charset="0"/>
              </a:rPr>
              <a:t>capnografía</a:t>
            </a:r>
            <a:r>
              <a:rPr lang="es-MX" sz="1300" dirty="0">
                <a:latin typeface="Montserrat" pitchFamily="2" charset="0"/>
              </a:rPr>
              <a:t> </a:t>
            </a:r>
          </a:p>
          <a:p>
            <a:endParaRPr lang="es-MX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180070" cy="1052194"/>
          </a:xfrm>
        </p:spPr>
        <p:txBody>
          <a:bodyPr>
            <a:normAutofit/>
          </a:bodyPr>
          <a:lstStyle/>
          <a:p>
            <a:r>
              <a:rPr lang="es-MX" sz="2400" dirty="0" smtClean="0">
                <a:latin typeface="Montserrat" pitchFamily="2" charset="0"/>
              </a:rPr>
              <a:t>Intubación de secuencia rápida en paciente COVID</a:t>
            </a:r>
            <a:endParaRPr lang="es-MX" sz="2400" dirty="0">
              <a:latin typeface="Montserrat" pitchFamily="2" charset="0"/>
            </a:endParaRPr>
          </a:p>
        </p:txBody>
      </p:sp>
      <p:pic>
        <p:nvPicPr>
          <p:cNvPr id="9" name="Picture 2" descr="LARING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570" y="3828082"/>
            <a:ext cx="2804430" cy="247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lecha derecha 3"/>
          <p:cNvSpPr/>
          <p:nvPr/>
        </p:nvSpPr>
        <p:spPr>
          <a:xfrm>
            <a:off x="5858655" y="5044440"/>
            <a:ext cx="862185" cy="2590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8549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180070" cy="1052194"/>
          </a:xfrm>
        </p:spPr>
        <p:txBody>
          <a:bodyPr>
            <a:normAutofit/>
          </a:bodyPr>
          <a:lstStyle/>
          <a:p>
            <a:r>
              <a:rPr lang="es-MX" sz="2800" dirty="0" smtClean="0">
                <a:latin typeface="Montserrat" pitchFamily="2" charset="0"/>
              </a:rPr>
              <a:t>Intubación en paciente COVID</a:t>
            </a:r>
            <a:endParaRPr lang="es-MX" sz="2800" dirty="0">
              <a:latin typeface="Montserrat" pitchFamily="2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53" y="1638010"/>
            <a:ext cx="3573417" cy="408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64" r="31683"/>
          <a:stretch>
            <a:fillRect/>
          </a:stretch>
        </p:blipFill>
        <p:spPr bwMode="auto">
          <a:xfrm>
            <a:off x="4905375" y="2143125"/>
            <a:ext cx="3486150" cy="31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 redondeado"/>
          <p:cNvSpPr/>
          <p:nvPr/>
        </p:nvSpPr>
        <p:spPr>
          <a:xfrm>
            <a:off x="4957691" y="1639864"/>
            <a:ext cx="3181350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latin typeface="Montserrat" pitchFamily="2" charset="0"/>
              </a:rPr>
              <a:t>Posición de Olfateo  (Husmear)</a:t>
            </a:r>
            <a:endParaRPr lang="es-MX" sz="1600" dirty="0">
              <a:latin typeface="Montserrat" pitchFamily="2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099855" y="1227445"/>
            <a:ext cx="2809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Intubación </a:t>
            </a:r>
            <a:r>
              <a:rPr lang="es-MX" sz="1400" dirty="0" err="1" smtClean="0"/>
              <a:t>Endotraqueal</a:t>
            </a:r>
            <a:endParaRPr lang="es-MX" sz="1400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4733926" y="5276850"/>
            <a:ext cx="3781424" cy="98107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200" dirty="0" smtClean="0">
                <a:latin typeface="Montserrat" pitchFamily="2" charset="0"/>
              </a:rPr>
              <a:t>Con la extensión posterior de la cabeza a nivel de la articulación </a:t>
            </a:r>
            <a:r>
              <a:rPr lang="es-MX" sz="1200" dirty="0" err="1" smtClean="0">
                <a:latin typeface="Montserrat" pitchFamily="2" charset="0"/>
              </a:rPr>
              <a:t>atlantooccipital</a:t>
            </a:r>
            <a:r>
              <a:rPr lang="es-MX" sz="1200" dirty="0" smtClean="0">
                <a:latin typeface="Montserrat" pitchFamily="2" charset="0"/>
              </a:rPr>
              <a:t> se  obtiene la distancia más corta a una línea recta entre los diferentes incisivos y la glotis</a:t>
            </a:r>
            <a:endParaRPr lang="es-MX" sz="1200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5495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280</Words>
  <Application>Microsoft Office PowerPoint</Application>
  <PresentationFormat>Transparencia</PresentationFormat>
  <Paragraphs>44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Montserrat</vt:lpstr>
      <vt:lpstr>Calibri</vt:lpstr>
      <vt:lpstr>Calibri Light</vt:lpstr>
      <vt:lpstr>Arial</vt:lpstr>
      <vt:lpstr>Tema de Office</vt:lpstr>
      <vt:lpstr>Presentación de PowerPoint</vt:lpstr>
      <vt:lpstr>Criterios de Intubación en pacientes COVID</vt:lpstr>
      <vt:lpstr>Intubación de secuencia rápida en paciente COVID</vt:lpstr>
      <vt:lpstr>Intubación en paciente COVID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Apoyo hemodinámico COVID-19 o shock</dc:title>
  <dc:creator>HP</dc:creator>
  <cp:lastModifiedBy>Cuenta Microsoft</cp:lastModifiedBy>
  <cp:revision>34</cp:revision>
  <dcterms:created xsi:type="dcterms:W3CDTF">2020-04-24T02:56:28Z</dcterms:created>
  <dcterms:modified xsi:type="dcterms:W3CDTF">2020-04-28T03:53:31Z</dcterms:modified>
</cp:coreProperties>
</file>