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14"/>
  </p:notesMasterIdLst>
  <p:sldIdLst>
    <p:sldId id="267" r:id="rId2"/>
    <p:sldId id="359" r:id="rId3"/>
    <p:sldId id="360" r:id="rId4"/>
    <p:sldId id="361" r:id="rId5"/>
    <p:sldId id="362" r:id="rId6"/>
    <p:sldId id="363" r:id="rId7"/>
    <p:sldId id="365" r:id="rId8"/>
    <p:sldId id="364" r:id="rId9"/>
    <p:sldId id="366" r:id="rId10"/>
    <p:sldId id="368" r:id="rId11"/>
    <p:sldId id="369" r:id="rId12"/>
    <p:sldId id="370" r:id="rId13"/>
  </p:sldIdLst>
  <p:sldSz cx="9144000" cy="6858000" type="screen4x3"/>
  <p:notesSz cx="7010400" cy="92964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58"/>
    <a:srgbClr val="CDB981"/>
    <a:srgbClr val="F2EDDE"/>
    <a:srgbClr val="ECE5D0"/>
    <a:srgbClr val="E3D7B7"/>
    <a:srgbClr val="EEEDE2"/>
    <a:srgbClr val="F4F3EC"/>
    <a:srgbClr val="0048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8800B4B-A902-4AF8-AC33-C58A3993FDE9}" type="datetimeFigureOut">
              <a:rPr lang="es-MX"/>
              <a:pPr>
                <a:defRPr/>
              </a:pPr>
              <a:t>14/05/2020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6EF85E-3093-4A58-9870-A1E82BE6B55D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95714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MX" altLang="es-MX" smtClean="0"/>
          </a:p>
        </p:txBody>
      </p:sp>
      <p:sp>
        <p:nvSpPr>
          <p:cNvPr id="1126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C0B215-8B38-45DA-BA6C-6E57070AB4E4}" type="slidenum">
              <a:rPr lang="es-MX" alt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MX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5" b="3252"/>
          <a:stretch>
            <a:fillRect/>
          </a:stretch>
        </p:blipFill>
        <p:spPr bwMode="auto">
          <a:xfrm>
            <a:off x="0" y="3175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500563" y="4797425"/>
            <a:ext cx="4464050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09552"/>
            <a:ext cx="7772400" cy="875432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32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1256" y="3969544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>
                <a:latin typeface="Montserrat Medium" panose="000006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24A9192-59D8-4502-8722-FA51F5408542}" type="datetime1">
              <a:rPr lang="es-MX"/>
              <a:pPr>
                <a:defRPr/>
              </a:pPr>
              <a:t>14/05/2020</a:t>
            </a:fld>
            <a:endParaRPr lang="es-MX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40D4BB7-A6AC-4A90-971D-B1D1B4B30E7A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6956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153150" y="1196975"/>
            <a:ext cx="2990850" cy="5661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6" r="12386"/>
          <a:stretch>
            <a:fillRect/>
          </a:stretch>
        </p:blipFill>
        <p:spPr bwMode="auto">
          <a:xfrm>
            <a:off x="6149975" y="2716213"/>
            <a:ext cx="2998788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42038" y="1049338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67438" y="4437063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147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500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25400"/>
            <a:ext cx="9140825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Elipse"/>
          <p:cNvSpPr/>
          <p:nvPr/>
        </p:nvSpPr>
        <p:spPr>
          <a:xfrm>
            <a:off x="7308304" y="1301657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615238" y="1541463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Elipse"/>
          <p:cNvSpPr/>
          <p:nvPr/>
        </p:nvSpPr>
        <p:spPr>
          <a:xfrm>
            <a:off x="6197080" y="3140968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5 Elipse"/>
          <p:cNvSpPr/>
          <p:nvPr/>
        </p:nvSpPr>
        <p:spPr>
          <a:xfrm>
            <a:off x="7377878" y="5000641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50" y="5570538"/>
            <a:ext cx="14478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694113"/>
            <a:ext cx="1560513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0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4523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D27D47-C45E-45DC-99A5-3B6D1AA214E2}" type="datetime1">
              <a:rPr lang="es-MX"/>
              <a:pPr>
                <a:defRPr/>
              </a:pPr>
              <a:t>14/05/2020</a:t>
            </a:fld>
            <a:endParaRPr lang="es-MX" dirty="0"/>
          </a:p>
        </p:txBody>
      </p:sp>
      <p:sp>
        <p:nvSpPr>
          <p:cNvPr id="8" name="Footer Placeholder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AD8DB5-857A-4DBD-8599-BF67FC05C2EF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  <p:sp>
        <p:nvSpPr>
          <p:cNvPr id="1029" name="object 6"/>
          <p:cNvSpPr>
            <a:spLocks noChangeArrowheads="1"/>
          </p:cNvSpPr>
          <p:nvPr/>
        </p:nvSpPr>
        <p:spPr bwMode="auto">
          <a:xfrm>
            <a:off x="-1588" y="3094038"/>
            <a:ext cx="4573588" cy="376396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0" name="object 3"/>
          <p:cNvSpPr>
            <a:spLocks/>
          </p:cNvSpPr>
          <p:nvPr/>
        </p:nvSpPr>
        <p:spPr bwMode="auto">
          <a:xfrm>
            <a:off x="-3175" y="0"/>
            <a:ext cx="4667250" cy="1484313"/>
          </a:xfrm>
          <a:custGeom>
            <a:avLst/>
            <a:gdLst>
              <a:gd name="T0" fmla="*/ 3787792 w 11887966"/>
              <a:gd name="T1" fmla="*/ 811353 h 2445522"/>
              <a:gd name="T2" fmla="*/ 1480322 w 11887966"/>
              <a:gd name="T3" fmla="*/ 811353 h 2445522"/>
              <a:gd name="T4" fmla="*/ 1543139 w 11887966"/>
              <a:gd name="T5" fmla="*/ 812019 h 2445522"/>
              <a:gd name="T6" fmla="*/ 1605608 w 11887966"/>
              <a:gd name="T7" fmla="*/ 814462 h 2445522"/>
              <a:gd name="T8" fmla="*/ 1667766 w 11887966"/>
              <a:gd name="T9" fmla="*/ 818523 h 2445522"/>
              <a:gd name="T10" fmla="*/ 1750220 w 11887966"/>
              <a:gd name="T11" fmla="*/ 826178 h 2445522"/>
              <a:gd name="T12" fmla="*/ 1832271 w 11887966"/>
              <a:gd name="T13" fmla="*/ 836046 h 2445522"/>
              <a:gd name="T14" fmla="*/ 1954779 w 11887966"/>
              <a:gd name="T15" fmla="*/ 854168 h 2445522"/>
              <a:gd name="T16" fmla="*/ 2525582 w 11887966"/>
              <a:gd name="T17" fmla="*/ 955742 h 2445522"/>
              <a:gd name="T18" fmla="*/ 2587423 w 11887966"/>
              <a:gd name="T19" fmla="*/ 964892 h 2445522"/>
              <a:gd name="T20" fmla="*/ 2691110 w 11887966"/>
              <a:gd name="T21" fmla="*/ 977976 h 2445522"/>
              <a:gd name="T22" fmla="*/ 2774711 w 11887966"/>
              <a:gd name="T23" fmla="*/ 986068 h 2445522"/>
              <a:gd name="T24" fmla="*/ 2837850 w 11887966"/>
              <a:gd name="T25" fmla="*/ 990502 h 2445522"/>
              <a:gd name="T26" fmla="*/ 2901403 w 11887966"/>
              <a:gd name="T27" fmla="*/ 993358 h 2445522"/>
              <a:gd name="T28" fmla="*/ 2965408 w 11887966"/>
              <a:gd name="T29" fmla="*/ 994477 h 2445522"/>
              <a:gd name="T30" fmla="*/ 3029900 w 11887966"/>
              <a:gd name="T31" fmla="*/ 993697 h 2445522"/>
              <a:gd name="T32" fmla="*/ 3073184 w 11887966"/>
              <a:gd name="T33" fmla="*/ 992044 h 2445522"/>
              <a:gd name="T34" fmla="*/ 3116712 w 11887966"/>
              <a:gd name="T35" fmla="*/ 989429 h 2445522"/>
              <a:gd name="T36" fmla="*/ 3160494 w 11887966"/>
              <a:gd name="T37" fmla="*/ 985805 h 2445522"/>
              <a:gd name="T38" fmla="*/ 3204541 w 11887966"/>
              <a:gd name="T39" fmla="*/ 981124 h 2445522"/>
              <a:gd name="T40" fmla="*/ 3248864 w 11887966"/>
              <a:gd name="T41" fmla="*/ 975339 h 2445522"/>
              <a:gd name="T42" fmla="*/ 3293475 w 11887966"/>
              <a:gd name="T43" fmla="*/ 968404 h 2445522"/>
              <a:gd name="T44" fmla="*/ 3338382 w 11887966"/>
              <a:gd name="T45" fmla="*/ 960269 h 2445522"/>
              <a:gd name="T46" fmla="*/ 3360951 w 11887966"/>
              <a:gd name="T47" fmla="*/ 955737 h 2445522"/>
              <a:gd name="T48" fmla="*/ 3406325 w 11887966"/>
              <a:gd name="T49" fmla="*/ 945716 h 2445522"/>
              <a:gd name="T50" fmla="*/ 3452024 w 11887966"/>
              <a:gd name="T51" fmla="*/ 934378 h 2445522"/>
              <a:gd name="T52" fmla="*/ 3498057 w 11887966"/>
              <a:gd name="T53" fmla="*/ 921676 h 2445522"/>
              <a:gd name="T54" fmla="*/ 3544437 w 11887966"/>
              <a:gd name="T55" fmla="*/ 907561 h 2445522"/>
              <a:gd name="T56" fmla="*/ 3591174 w 11887966"/>
              <a:gd name="T57" fmla="*/ 891988 h 2445522"/>
              <a:gd name="T58" fmla="*/ 3638278 w 11887966"/>
              <a:gd name="T59" fmla="*/ 874909 h 2445522"/>
              <a:gd name="T60" fmla="*/ 3685760 w 11887966"/>
              <a:gd name="T61" fmla="*/ 856275 h 2445522"/>
              <a:gd name="T62" fmla="*/ 3733632 w 11887966"/>
              <a:gd name="T63" fmla="*/ 836041 h 2445522"/>
              <a:gd name="T64" fmla="*/ 3760511 w 11887966"/>
              <a:gd name="T65" fmla="*/ 824021 h 2445522"/>
              <a:gd name="T66" fmla="*/ 3781903 w 11887966"/>
              <a:gd name="T67" fmla="*/ 814159 h 2445522"/>
              <a:gd name="T68" fmla="*/ 3787792 w 11887966"/>
              <a:gd name="T69" fmla="*/ 811353 h 244552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 rotWithShape="0"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1" name="object 3"/>
          <p:cNvSpPr>
            <a:spLocks/>
          </p:cNvSpPr>
          <p:nvPr/>
        </p:nvSpPr>
        <p:spPr bwMode="auto">
          <a:xfrm>
            <a:off x="0" y="0"/>
            <a:ext cx="4371975" cy="1181100"/>
          </a:xfrm>
          <a:custGeom>
            <a:avLst/>
            <a:gdLst>
              <a:gd name="T0" fmla="*/ 3518456 w 11466253"/>
              <a:gd name="T1" fmla="*/ 706808 h 2231612"/>
              <a:gd name="T2" fmla="*/ 1277112 w 11466253"/>
              <a:gd name="T3" fmla="*/ 706808 h 2231612"/>
              <a:gd name="T4" fmla="*/ 1338129 w 11466253"/>
              <a:gd name="T5" fmla="*/ 707388 h 2231612"/>
              <a:gd name="T6" fmla="*/ 1398809 w 11466253"/>
              <a:gd name="T7" fmla="*/ 709517 h 2231612"/>
              <a:gd name="T8" fmla="*/ 1459185 w 11466253"/>
              <a:gd name="T9" fmla="*/ 713055 h 2231612"/>
              <a:gd name="T10" fmla="*/ 1539276 w 11466253"/>
              <a:gd name="T11" fmla="*/ 719723 h 2231612"/>
              <a:gd name="T12" fmla="*/ 1618976 w 11466253"/>
              <a:gd name="T13" fmla="*/ 728319 h 2231612"/>
              <a:gd name="T14" fmla="*/ 1737973 w 11466253"/>
              <a:gd name="T15" fmla="*/ 744107 h 2231612"/>
              <a:gd name="T16" fmla="*/ 2292418 w 11466253"/>
              <a:gd name="T17" fmla="*/ 832593 h 2231612"/>
              <a:gd name="T18" fmla="*/ 2352487 w 11466253"/>
              <a:gd name="T19" fmla="*/ 840564 h 2231612"/>
              <a:gd name="T20" fmla="*/ 2453202 w 11466253"/>
              <a:gd name="T21" fmla="*/ 851961 h 2231612"/>
              <a:gd name="T22" fmla="*/ 2534408 w 11466253"/>
              <a:gd name="T23" fmla="*/ 859011 h 2231612"/>
              <a:gd name="T24" fmla="*/ 2595736 w 11466253"/>
              <a:gd name="T25" fmla="*/ 862874 h 2231612"/>
              <a:gd name="T26" fmla="*/ 2657468 w 11466253"/>
              <a:gd name="T27" fmla="*/ 865362 h 2231612"/>
              <a:gd name="T28" fmla="*/ 2719639 w 11466253"/>
              <a:gd name="T29" fmla="*/ 866336 h 2231612"/>
              <a:gd name="T30" fmla="*/ 2782283 w 11466253"/>
              <a:gd name="T31" fmla="*/ 865657 h 2231612"/>
              <a:gd name="T32" fmla="*/ 2824327 w 11466253"/>
              <a:gd name="T33" fmla="*/ 864217 h 2231612"/>
              <a:gd name="T34" fmla="*/ 2866607 w 11466253"/>
              <a:gd name="T35" fmla="*/ 861939 h 2231612"/>
              <a:gd name="T36" fmla="*/ 2909135 w 11466253"/>
              <a:gd name="T37" fmla="*/ 858782 h 2231612"/>
              <a:gd name="T38" fmla="*/ 2951920 w 11466253"/>
              <a:gd name="T39" fmla="*/ 854704 h 2231612"/>
              <a:gd name="T40" fmla="*/ 2994973 w 11466253"/>
              <a:gd name="T41" fmla="*/ 849665 h 2231612"/>
              <a:gd name="T42" fmla="*/ 3038304 w 11466253"/>
              <a:gd name="T43" fmla="*/ 843623 h 2231612"/>
              <a:gd name="T44" fmla="*/ 3081925 w 11466253"/>
              <a:gd name="T45" fmla="*/ 836536 h 2231612"/>
              <a:gd name="T46" fmla="*/ 3103847 w 11466253"/>
              <a:gd name="T47" fmla="*/ 832588 h 2231612"/>
              <a:gd name="T48" fmla="*/ 3147921 w 11466253"/>
              <a:gd name="T49" fmla="*/ 823858 h 2231612"/>
              <a:gd name="T50" fmla="*/ 3192310 w 11466253"/>
              <a:gd name="T51" fmla="*/ 813981 h 2231612"/>
              <a:gd name="T52" fmla="*/ 3237024 w 11466253"/>
              <a:gd name="T53" fmla="*/ 802916 h 2231612"/>
              <a:gd name="T54" fmla="*/ 3282075 w 11466253"/>
              <a:gd name="T55" fmla="*/ 790620 h 2231612"/>
              <a:gd name="T56" fmla="*/ 3327472 w 11466253"/>
              <a:gd name="T57" fmla="*/ 777054 h 2231612"/>
              <a:gd name="T58" fmla="*/ 3373227 w 11466253"/>
              <a:gd name="T59" fmla="*/ 762175 h 2231612"/>
              <a:gd name="T60" fmla="*/ 3419348 w 11466253"/>
              <a:gd name="T61" fmla="*/ 745942 h 2231612"/>
              <a:gd name="T62" fmla="*/ 3465848 w 11466253"/>
              <a:gd name="T63" fmla="*/ 728316 h 2231612"/>
              <a:gd name="T64" fmla="*/ 3491957 w 11466253"/>
              <a:gd name="T65" fmla="*/ 717844 h 2231612"/>
              <a:gd name="T66" fmla="*/ 3512736 w 11466253"/>
              <a:gd name="T67" fmla="*/ 709253 h 2231612"/>
              <a:gd name="T68" fmla="*/ 3518456 w 11466253"/>
              <a:gd name="T69" fmla="*/ 706808 h 223161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2" name="object 5"/>
          <p:cNvSpPr>
            <a:spLocks noChangeArrowheads="1"/>
          </p:cNvSpPr>
          <p:nvPr/>
        </p:nvSpPr>
        <p:spPr bwMode="auto">
          <a:xfrm>
            <a:off x="315913" y="88900"/>
            <a:ext cx="525462" cy="528638"/>
          </a:xfrm>
          <a:prstGeom prst="rect">
            <a:avLst/>
          </a:prstGeom>
          <a:blipFill dpi="0" rotWithShape="1">
            <a:blip r:embed="rId7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3" name="object 6"/>
          <p:cNvSpPr>
            <a:spLocks noChangeArrowheads="1"/>
          </p:cNvSpPr>
          <p:nvPr/>
        </p:nvSpPr>
        <p:spPr bwMode="auto">
          <a:xfrm>
            <a:off x="1062038" y="180975"/>
            <a:ext cx="1204912" cy="368300"/>
          </a:xfrm>
          <a:prstGeom prst="rect">
            <a:avLst/>
          </a:prstGeom>
          <a:blipFill dpi="0" rotWithShape="1">
            <a:blip r:embed="rId8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4" name="object 7"/>
          <p:cNvSpPr>
            <a:spLocks noChangeArrowheads="1"/>
          </p:cNvSpPr>
          <p:nvPr/>
        </p:nvSpPr>
        <p:spPr bwMode="auto">
          <a:xfrm>
            <a:off x="2749550" y="171450"/>
            <a:ext cx="312738" cy="392113"/>
          </a:xfrm>
          <a:prstGeom prst="rect">
            <a:avLst/>
          </a:prstGeom>
          <a:blipFill dpi="0" rotWithShape="1">
            <a:blip r:embed="rId9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cxnSp>
        <p:nvCxnSpPr>
          <p:cNvPr id="16" name="Conector recto 15">
            <a:extLst/>
          </p:cNvPr>
          <p:cNvCxnSpPr/>
          <p:nvPr/>
        </p:nvCxnSpPr>
        <p:spPr>
          <a:xfrm flipH="1" flipV="1">
            <a:off x="2505075" y="180975"/>
            <a:ext cx="3175" cy="3683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5" r:id="rId2"/>
    <p:sldLayoutId id="2147483836" r:id="rId3"/>
    <p:sldLayoutId id="214748383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8"/>
          <p:cNvSpPr>
            <a:spLocks/>
          </p:cNvSpPr>
          <p:nvPr/>
        </p:nvSpPr>
        <p:spPr bwMode="auto">
          <a:xfrm flipH="1">
            <a:off x="5743575" y="319088"/>
            <a:ext cx="46038" cy="547687"/>
          </a:xfrm>
          <a:custGeom>
            <a:avLst/>
            <a:gdLst>
              <a:gd name="T0" fmla="*/ 0 w 45719"/>
              <a:gd name="T1" fmla="*/ 424395 h 424815"/>
              <a:gd name="T2" fmla="*/ 0 w 45719"/>
              <a:gd name="T3" fmla="*/ 0 h 424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719" h="424815">
                <a:moveTo>
                  <a:pt x="0" y="424395"/>
                </a:moveTo>
                <a:lnTo>
                  <a:pt x="0" y="0"/>
                </a:lnTo>
              </a:path>
            </a:pathLst>
          </a:custGeom>
          <a:noFill/>
          <a:ln w="103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8572500" y="6267450"/>
            <a:ext cx="5715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4" name="Rectángulo 16">
            <a:extLst/>
          </p:cNvPr>
          <p:cNvSpPr/>
          <p:nvPr/>
        </p:nvSpPr>
        <p:spPr>
          <a:xfrm>
            <a:off x="374650" y="2159000"/>
            <a:ext cx="8377238" cy="2058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8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  <a:t>TROMBOPROFILAXIS </a:t>
            </a:r>
            <a:r>
              <a:rPr lang="es-MX" sz="2400" b="1" spc="3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  <a:t/>
            </a:r>
            <a:br>
              <a:rPr lang="es-MX" sz="2400" b="1" spc="3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</a:br>
            <a:r>
              <a:rPr lang="es-MX" sz="24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  <a:t>OPORTUNA EN </a:t>
            </a:r>
            <a:r>
              <a:rPr lang="es-MX" sz="2400" b="1" spc="3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  <a:t>RITAC</a:t>
            </a:r>
            <a:br>
              <a:rPr lang="es-MX" sz="2400" b="1" spc="3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</a:br>
            <a:r>
              <a:rPr lang="es-MX" sz="2400" b="1" spc="3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  <a:t>(RESPUESTA INMUNE </a:t>
            </a:r>
            <a:r>
              <a:rPr lang="es-MX" sz="24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  <a:t>TROMBÓTICA </a:t>
            </a:r>
            <a:r>
              <a:rPr lang="es-MX" sz="2400" b="1" spc="3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  <a:t>ASOCIADA A </a:t>
            </a:r>
            <a:r>
              <a:rPr lang="es-MX" sz="24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Lucida Sans Unicode" panose="020B0602030504020204" pitchFamily="34" charset="0"/>
              </a:rPr>
              <a:t>COVID-19)</a:t>
            </a:r>
            <a:endParaRPr lang="es-MX" sz="2400" b="1" spc="3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  <a:cs typeface="Lucida Sans Unicode" panose="020B0602030504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4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</p:txBody>
      </p:sp>
      <p:sp>
        <p:nvSpPr>
          <p:cNvPr id="8197" name="4 CuadroTexto"/>
          <p:cNvSpPr txBox="1">
            <a:spLocks noChangeArrowheads="1"/>
          </p:cNvSpPr>
          <p:nvPr/>
        </p:nvSpPr>
        <p:spPr bwMode="auto">
          <a:xfrm>
            <a:off x="1466925" y="3717032"/>
            <a:ext cx="6192688" cy="128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7150" tIns="28575" rIns="57150" bIns="28575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s-MX" altLang="es-MX" sz="1600" b="1" dirty="0" smtClean="0">
              <a:solidFill>
                <a:srgbClr val="0070C0"/>
              </a:solidFill>
              <a:latin typeface="Montserrat SemiBold" pitchFamily="2" charset="0"/>
            </a:endParaRPr>
          </a:p>
          <a:p>
            <a:pPr algn="ctr"/>
            <a:endParaRPr lang="es-MX" altLang="es-MX" sz="1600" b="1" dirty="0">
              <a:solidFill>
                <a:srgbClr val="0070C0"/>
              </a:solidFill>
              <a:latin typeface="Montserrat SemiBold" pitchFamily="2" charset="0"/>
            </a:endParaRPr>
          </a:p>
          <a:p>
            <a:pPr algn="ctr"/>
            <a:endParaRPr lang="es-MX" altLang="es-MX" sz="1600" b="1" dirty="0" smtClean="0">
              <a:solidFill>
                <a:srgbClr val="0070C0"/>
              </a:solidFill>
              <a:latin typeface="Montserrat SemiBold" pitchFamily="2" charset="0"/>
            </a:endParaRPr>
          </a:p>
          <a:p>
            <a:pPr algn="ctr"/>
            <a:r>
              <a:rPr lang="es-MX" altLang="es-MX" sz="1600" b="1" dirty="0" smtClean="0">
                <a:solidFill>
                  <a:srgbClr val="005A58"/>
                </a:solidFill>
                <a:latin typeface="Montserrat SemiBold" pitchFamily="2" charset="0"/>
              </a:rPr>
              <a:t>Dr. </a:t>
            </a:r>
            <a:r>
              <a:rPr lang="es-MX" altLang="es-MX" sz="1600" b="1" dirty="0">
                <a:solidFill>
                  <a:srgbClr val="005A58"/>
                </a:solidFill>
                <a:latin typeface="Montserrat SemiBold" pitchFamily="2" charset="0"/>
              </a:rPr>
              <a:t>L</a:t>
            </a:r>
            <a:r>
              <a:rPr lang="es-MX" altLang="es-MX" sz="1600" b="1" dirty="0" smtClean="0">
                <a:solidFill>
                  <a:srgbClr val="005A58"/>
                </a:solidFill>
                <a:latin typeface="Montserrat SemiBold" pitchFamily="2" charset="0"/>
              </a:rPr>
              <a:t>eopoldo G. Cervantes Delgadillo</a:t>
            </a:r>
          </a:p>
          <a:p>
            <a:pPr algn="ctr"/>
            <a:r>
              <a:rPr lang="es-MX" altLang="es-MX" sz="1600" b="1" dirty="0">
                <a:solidFill>
                  <a:srgbClr val="005A58"/>
                </a:solidFill>
                <a:latin typeface="Montserrat SemiBold" pitchFamily="2" charset="0"/>
              </a:rPr>
              <a:t>P</a:t>
            </a:r>
            <a:r>
              <a:rPr lang="es-MX" altLang="es-MX" sz="1600" b="1" dirty="0" smtClean="0">
                <a:solidFill>
                  <a:srgbClr val="005A58"/>
                </a:solidFill>
                <a:latin typeface="Montserrat SemiBold" pitchFamily="2" charset="0"/>
              </a:rPr>
              <a:t>residente del Consejo Mexicano de Urgencias A.C. </a:t>
            </a:r>
            <a:endParaRPr lang="es-MX" altLang="es-MX" sz="1600" b="1" dirty="0">
              <a:solidFill>
                <a:srgbClr val="005A58"/>
              </a:solidFill>
              <a:latin typeface="Montserrat SemiBold" pitchFamily="2" charset="0"/>
            </a:endParaRPr>
          </a:p>
        </p:txBody>
      </p:sp>
      <p:sp>
        <p:nvSpPr>
          <p:cNvPr id="6" name="Rectángulo 14">
            <a:extLst/>
          </p:cNvPr>
          <p:cNvSpPr/>
          <p:nvPr/>
        </p:nvSpPr>
        <p:spPr>
          <a:xfrm>
            <a:off x="374650" y="5468938"/>
            <a:ext cx="8632825" cy="1389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Unidad de Atención Médica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en Segundo </a:t>
            </a:r>
            <a:r>
              <a:rPr lang="es-MX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Nivel</a:t>
            </a:r>
            <a:endParaRPr lang="es-MX" sz="1100" b="1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anose="00000700000000000000" pitchFamily="2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-862126" y="692696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TROMBOPROFILAXIS EN </a:t>
            </a:r>
            <a:r>
              <a:rPr lang="es-MX" alt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RITAC</a:t>
            </a:r>
          </a:p>
          <a:p>
            <a:pPr>
              <a:lnSpc>
                <a:spcPct val="90000"/>
              </a:lnSpc>
            </a:pPr>
            <a:r>
              <a:rPr lang="es-MX" altLang="es-MX" sz="2000" dirty="0">
                <a:solidFill>
                  <a:srgbClr val="005A58"/>
                </a:solidFill>
                <a:latin typeface="Calibri Light" pitchFamily="34" charset="0"/>
              </a:rPr>
              <a:t/>
            </a:r>
            <a:br>
              <a:rPr lang="es-MX" altLang="es-MX" sz="2000" dirty="0">
                <a:solidFill>
                  <a:srgbClr val="005A58"/>
                </a:solidFill>
                <a:latin typeface="Calibri Light" pitchFamily="34" charset="0"/>
              </a:rPr>
            </a:br>
            <a:endParaRPr lang="es-MX" altLang="es-MX" sz="2000" dirty="0">
              <a:solidFill>
                <a:srgbClr val="005A58"/>
              </a:solidFill>
              <a:latin typeface="Calibri Light" pitchFamily="34" charset="0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179512" y="1556792"/>
            <a:ext cx="612068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MX" altLang="es-MX" sz="2400" b="1" u="sng" dirty="0" smtClean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Fisiopatología</a:t>
            </a:r>
            <a:endParaRPr lang="es-MX" altLang="es-MX" sz="2400" b="1" u="sng" dirty="0">
              <a:solidFill>
                <a:schemeClr val="accent2">
                  <a:lumMod val="50000"/>
                </a:schemeClr>
              </a:solidFill>
              <a:latin typeface="Montserrat"/>
            </a:endParaRPr>
          </a:p>
          <a:p>
            <a:endParaRPr lang="es-MX" altLang="es-MX" sz="2400" dirty="0">
              <a:latin typeface="Montserrat"/>
            </a:endParaRPr>
          </a:p>
          <a:p>
            <a:r>
              <a:rPr lang="es-MX" altLang="es-MX" sz="2000" b="1" dirty="0">
                <a:latin typeface="Montserrat"/>
              </a:rPr>
              <a:t>Síndrome de Activación Macrofágica (SAM</a:t>
            </a:r>
            <a:r>
              <a:rPr lang="es-MX" altLang="es-MX" sz="2000" b="1" dirty="0" smtClean="0">
                <a:latin typeface="Montserrat"/>
              </a:rPr>
              <a:t>):</a:t>
            </a:r>
          </a:p>
          <a:p>
            <a:endParaRPr lang="es-MX" altLang="es-MX" sz="2000" b="1" dirty="0">
              <a:latin typeface="Montserra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altLang="es-MX" dirty="0">
                <a:latin typeface="Montserrat"/>
              </a:rPr>
              <a:t> </a:t>
            </a:r>
            <a:r>
              <a:rPr lang="es-MX" altLang="es-MX" dirty="0" smtClean="0">
                <a:latin typeface="Montserrat"/>
              </a:rPr>
              <a:t>Proliferación </a:t>
            </a:r>
            <a:r>
              <a:rPr lang="es-MX" altLang="es-MX" dirty="0">
                <a:latin typeface="Montserrat"/>
              </a:rPr>
              <a:t>incontrolada de las células </a:t>
            </a:r>
            <a:r>
              <a:rPr lang="es-MX" altLang="es-MX" dirty="0" smtClean="0">
                <a:latin typeface="Montserrat"/>
              </a:rPr>
              <a:t>T</a:t>
            </a:r>
          </a:p>
          <a:p>
            <a:r>
              <a:rPr lang="es-MX" altLang="es-MX" dirty="0" smtClean="0">
                <a:latin typeface="Montserrat"/>
              </a:rPr>
              <a:t> </a:t>
            </a:r>
            <a:endParaRPr lang="es-MX" altLang="es-MX" dirty="0">
              <a:latin typeface="Montserra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altLang="es-MX" dirty="0">
                <a:latin typeface="Montserrat"/>
              </a:rPr>
              <a:t> </a:t>
            </a:r>
            <a:r>
              <a:rPr lang="es-MX" altLang="es-MX" dirty="0" smtClean="0">
                <a:latin typeface="Montserrat"/>
              </a:rPr>
              <a:t>Activación </a:t>
            </a:r>
            <a:r>
              <a:rPr lang="es-MX" altLang="es-MX" dirty="0">
                <a:latin typeface="Montserrat"/>
              </a:rPr>
              <a:t>excesiva de los </a:t>
            </a:r>
            <a:r>
              <a:rPr lang="es-MX" altLang="es-MX" dirty="0" smtClean="0">
                <a:latin typeface="Montserrat"/>
              </a:rPr>
              <a:t>macrófagos</a:t>
            </a:r>
          </a:p>
          <a:p>
            <a:r>
              <a:rPr lang="es-MX" altLang="es-MX" dirty="0" smtClean="0">
                <a:latin typeface="Montserrat"/>
              </a:rPr>
              <a:t> </a:t>
            </a:r>
            <a:endParaRPr lang="es-MX" altLang="es-MX" dirty="0">
              <a:latin typeface="Montserra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altLang="es-MX" dirty="0">
                <a:latin typeface="Montserrat"/>
              </a:rPr>
              <a:t> </a:t>
            </a:r>
            <a:r>
              <a:rPr lang="es-MX" altLang="es-MX" dirty="0" smtClean="0">
                <a:latin typeface="Montserrat"/>
              </a:rPr>
              <a:t>Hipersecreción </a:t>
            </a:r>
            <a:r>
              <a:rPr lang="es-MX" altLang="es-MX" dirty="0">
                <a:latin typeface="Montserrat"/>
              </a:rPr>
              <a:t>de citosinas pro-inflamatorias, </a:t>
            </a:r>
            <a:r>
              <a:rPr lang="es-MX" altLang="es-MX" dirty="0" smtClean="0">
                <a:latin typeface="Montserrat"/>
              </a:rPr>
              <a:t>   	interleucina </a:t>
            </a:r>
            <a:r>
              <a:rPr lang="es-MX" altLang="es-MX" dirty="0">
                <a:latin typeface="Montserrat"/>
              </a:rPr>
              <a:t>(IL) IL-1</a:t>
            </a:r>
            <a:r>
              <a:rPr lang="el-GR" altLang="es-MX" dirty="0">
                <a:latin typeface="Montserrat" pitchFamily="2" charset="0"/>
              </a:rPr>
              <a:t>β, </a:t>
            </a:r>
            <a:r>
              <a:rPr lang="es-MX" altLang="es-MX" dirty="0">
                <a:latin typeface="Montserrat"/>
              </a:rPr>
              <a:t>IL-6, interferón y </a:t>
            </a:r>
            <a:r>
              <a:rPr lang="es-MX" altLang="es-MX" dirty="0" smtClean="0">
                <a:latin typeface="Montserrat"/>
              </a:rPr>
              <a:t>	factor </a:t>
            </a:r>
            <a:r>
              <a:rPr lang="es-MX" altLang="es-MX" dirty="0">
                <a:latin typeface="Montserrat"/>
              </a:rPr>
              <a:t>de necrosis tumoral </a:t>
            </a:r>
            <a:r>
              <a:rPr lang="el-GR" altLang="es-MX" dirty="0">
                <a:latin typeface="Montserrat" pitchFamily="2" charset="0"/>
              </a:rPr>
              <a:t>α (</a:t>
            </a:r>
            <a:r>
              <a:rPr lang="es-MX" altLang="es-MX" dirty="0">
                <a:latin typeface="Montserrat"/>
              </a:rPr>
              <a:t>TNF</a:t>
            </a:r>
            <a:r>
              <a:rPr lang="el-GR" altLang="es-MX" dirty="0">
                <a:latin typeface="Montserrat" pitchFamily="2" charset="0"/>
              </a:rPr>
              <a:t>α</a:t>
            </a:r>
            <a:r>
              <a:rPr lang="el-GR" altLang="es-MX" dirty="0" smtClean="0">
                <a:latin typeface="Montserrat" pitchFamily="2" charset="0"/>
              </a:rPr>
              <a:t>)</a:t>
            </a:r>
            <a:endParaRPr lang="es-MX" altLang="es-MX" dirty="0" smtClean="0">
              <a:latin typeface="Montserrat" pitchFamily="2" charset="0"/>
            </a:endParaRPr>
          </a:p>
          <a:p>
            <a:endParaRPr lang="el-GR" altLang="es-MX" dirty="0">
              <a:latin typeface="Montserrat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altLang="es-MX" dirty="0" smtClean="0">
                <a:latin typeface="Montserrat"/>
              </a:rPr>
              <a:t>HIPERFERRITINEMIA </a:t>
            </a:r>
            <a:r>
              <a:rPr lang="es-MX" altLang="es-MX" dirty="0">
                <a:latin typeface="Montserrat"/>
              </a:rPr>
              <a:t>(Mejor indicador de la </a:t>
            </a:r>
            <a:r>
              <a:rPr lang="es-MX" altLang="es-MX" dirty="0" smtClean="0">
                <a:latin typeface="Montserrat"/>
              </a:rPr>
              <a:t>	respuesta </a:t>
            </a:r>
            <a:r>
              <a:rPr lang="es-MX" altLang="es-MX" dirty="0">
                <a:latin typeface="Montserrat"/>
              </a:rPr>
              <a:t>inmune exagerada)</a:t>
            </a:r>
          </a:p>
          <a:p>
            <a:r>
              <a:rPr lang="es-MX" altLang="es-MX" sz="2400" dirty="0" smtClean="0">
                <a:latin typeface="Montserrat" pitchFamily="2" charset="0"/>
              </a:rPr>
              <a:t> </a:t>
            </a:r>
            <a:endParaRPr lang="es-MX" altLang="es-MX" sz="2400" dirty="0">
              <a:latin typeface="Montserrat" pitchFamily="2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79512" y="6093296"/>
            <a:ext cx="5904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>
                <a:solidFill>
                  <a:srgbClr val="C00000"/>
                </a:solidFill>
              </a:rPr>
              <a:t>https://fundacionio.com/wp-content/uploads/2020/04/Si%CC%81ndrome-RITAC.pdf.pdf.pdf.pdf.pdf.pdf.pdf</a:t>
            </a: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414220" y="1268412"/>
            <a:ext cx="5761038" cy="5329237"/>
          </a:xfrm>
        </p:spPr>
        <p:txBody>
          <a:bodyPr/>
          <a:lstStyle/>
          <a:p>
            <a:pPr marL="0" indent="0" algn="ctr">
              <a:buNone/>
            </a:pPr>
            <a:r>
              <a:rPr lang="es-MX" sz="1200" dirty="0" smtClean="0"/>
              <a:t>            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9133" r="16327"/>
          <a:stretch/>
        </p:blipFill>
        <p:spPr>
          <a:xfrm>
            <a:off x="251520" y="1844824"/>
            <a:ext cx="1166546" cy="1008112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>
            <a:off x="1619672" y="2276872"/>
            <a:ext cx="2880320" cy="0"/>
          </a:xfrm>
          <a:prstGeom prst="straightConnector1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tailEnd type="triangle"/>
          </a:ln>
          <a:effectLst/>
        </p:spPr>
      </p:cxn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806894"/>
            <a:ext cx="816599" cy="10839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047" y="3182090"/>
            <a:ext cx="3151905" cy="493819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752" y="2421704"/>
            <a:ext cx="2889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Montserrat"/>
              </a:rPr>
              <a:t>Activación de los Linfocitos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61889" y="2890865"/>
            <a:ext cx="1223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atin typeface="Montserrat"/>
              </a:rPr>
              <a:t>COVID-19</a:t>
            </a:r>
            <a:endParaRPr lang="es-MX" sz="1600" dirty="0">
              <a:latin typeface="Montserrat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436" y="4190550"/>
            <a:ext cx="1589179" cy="103048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50" y="4190550"/>
            <a:ext cx="1540132" cy="1050370"/>
          </a:xfrm>
          <a:prstGeom prst="rect">
            <a:avLst/>
          </a:prstGeom>
        </p:spPr>
      </p:pic>
      <p:cxnSp>
        <p:nvCxnSpPr>
          <p:cNvPr id="17" name="Conector recto de flecha 16"/>
          <p:cNvCxnSpPr/>
          <p:nvPr/>
        </p:nvCxnSpPr>
        <p:spPr>
          <a:xfrm>
            <a:off x="5004048" y="3041067"/>
            <a:ext cx="0" cy="891964"/>
          </a:xfrm>
          <a:prstGeom prst="straightConnector1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tailEnd type="triangle"/>
          </a:ln>
          <a:effectLst/>
        </p:spPr>
      </p:cxnSp>
      <p:cxnSp>
        <p:nvCxnSpPr>
          <p:cNvPr id="20" name="Conector recto de flecha 19"/>
          <p:cNvCxnSpPr/>
          <p:nvPr/>
        </p:nvCxnSpPr>
        <p:spPr>
          <a:xfrm flipH="1">
            <a:off x="2123728" y="4714443"/>
            <a:ext cx="1656184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5107860" y="2575592"/>
            <a:ext cx="1462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Montserrat"/>
              </a:rPr>
              <a:t>Defecto de </a:t>
            </a:r>
          </a:p>
          <a:p>
            <a:pPr algn="ctr"/>
            <a:r>
              <a:rPr lang="es-MX" sz="1400" dirty="0">
                <a:latin typeface="Montserrat"/>
              </a:rPr>
              <a:t>citotoxicidad 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3779912" y="5312205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Montserrat"/>
              </a:rPr>
              <a:t>Proliferación celular linfocitaria descontrolada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251519" y="5459995"/>
            <a:ext cx="1728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err="1" smtClean="0">
                <a:latin typeface="Montserrat"/>
              </a:rPr>
              <a:t>Hiperactivación</a:t>
            </a:r>
            <a:r>
              <a:rPr lang="es-MX" sz="1400" dirty="0" smtClean="0">
                <a:latin typeface="Montserrat"/>
              </a:rPr>
              <a:t> de los Macrófagos</a:t>
            </a:r>
            <a:endParaRPr lang="es-MX" sz="1400" dirty="0">
              <a:latin typeface="Montserrat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199020" y="6206918"/>
            <a:ext cx="74888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00" dirty="0">
                <a:solidFill>
                  <a:srgbClr val="C00000"/>
                </a:solidFill>
              </a:rPr>
              <a:t>https://fundacionio.com/wp-content/uploads/2020/04/Si%CC%81ndrome-RITAC.pdf.pdf.pdf.pdf.pdf.pdf.pdf</a:t>
            </a:r>
          </a:p>
        </p:txBody>
      </p:sp>
      <p:sp>
        <p:nvSpPr>
          <p:cNvPr id="21" name="1 Título"/>
          <p:cNvSpPr txBox="1">
            <a:spLocks/>
          </p:cNvSpPr>
          <p:nvPr/>
        </p:nvSpPr>
        <p:spPr bwMode="auto">
          <a:xfrm>
            <a:off x="-843416" y="841152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TROMBOPROFILAXIS EN </a:t>
            </a:r>
            <a:r>
              <a:rPr lang="es-MX" alt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RITAC</a:t>
            </a:r>
          </a:p>
          <a:p>
            <a:pPr>
              <a:lnSpc>
                <a:spcPct val="90000"/>
              </a:lnSpc>
            </a:pPr>
            <a:r>
              <a:rPr lang="es-MX" altLang="es-MX" sz="2000" dirty="0">
                <a:solidFill>
                  <a:srgbClr val="005A58"/>
                </a:solidFill>
                <a:latin typeface="Calibri Light" pitchFamily="34" charset="0"/>
              </a:rPr>
              <a:t/>
            </a:r>
            <a:br>
              <a:rPr lang="es-MX" altLang="es-MX" sz="2000" dirty="0">
                <a:solidFill>
                  <a:srgbClr val="005A58"/>
                </a:solidFill>
                <a:latin typeface="Calibri Light" pitchFamily="34" charset="0"/>
              </a:rPr>
            </a:br>
            <a:endParaRPr lang="es-MX" altLang="es-MX" sz="2000" dirty="0">
              <a:solidFill>
                <a:srgbClr val="005A58"/>
              </a:solidFill>
              <a:latin typeface="Calibri Light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568844" y="1196752"/>
            <a:ext cx="1888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s-MX" altLang="es-MX" b="1" u="sng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Fisiopatología</a:t>
            </a:r>
          </a:p>
        </p:txBody>
      </p:sp>
    </p:spTree>
    <p:extLst>
      <p:ext uri="{BB962C8B-B14F-4D97-AF65-F5344CB8AC3E}">
        <p14:creationId xmlns:p14="http://schemas.microsoft.com/office/powerpoint/2010/main" val="107007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s-MX" u="sng" dirty="0">
              <a:solidFill>
                <a:schemeClr val="accent2">
                  <a:lumMod val="50000"/>
                </a:schemeClr>
              </a:solidFill>
              <a:latin typeface="Montserrat"/>
            </a:endParaRPr>
          </a:p>
          <a:p>
            <a:endParaRPr lang="es-MX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814563"/>
              </p:ext>
            </p:extLst>
          </p:nvPr>
        </p:nvGraphicFramePr>
        <p:xfrm>
          <a:off x="251520" y="3601116"/>
          <a:ext cx="2592288" cy="204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xmlns="" val="1739117909"/>
                    </a:ext>
                  </a:extLst>
                </a:gridCol>
              </a:tblGrid>
              <a:tr h="35951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ALTERACIONES INMUNOGICAS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6115788"/>
                  </a:ext>
                </a:extLst>
              </a:tr>
              <a:tr h="3694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• Liberación de IL-1 IL-6 (fiebre)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5164787"/>
                  </a:ext>
                </a:extLst>
              </a:tr>
              <a:tr h="3694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• </a:t>
                      </a:r>
                      <a:r>
                        <a:rPr kumimoji="0" lang="es-MX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Hemofagocitosis</a:t>
                      </a:r>
                      <a:r>
                        <a:rPr kumimoji="0" lang="es-MX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es-MX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pancitopenia</a:t>
                      </a:r>
                      <a:r>
                        <a:rPr kumimoji="0" lang="es-MX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1368260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• Hipersecreción de Ferritina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2511853"/>
                  </a:ext>
                </a:extLst>
              </a:tr>
              <a:tr h="36949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HIPERFERRITINEMIA</a:t>
                      </a:r>
                      <a:endParaRPr lang="es-MX" sz="1200" b="1" dirty="0">
                        <a:solidFill>
                          <a:srgbClr val="00206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9788248"/>
                  </a:ext>
                </a:extLst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569341"/>
              </p:ext>
            </p:extLst>
          </p:nvPr>
        </p:nvGraphicFramePr>
        <p:xfrm>
          <a:off x="3213939" y="3601116"/>
          <a:ext cx="2726213" cy="2245372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726213">
                  <a:extLst>
                    <a:ext uri="{9D8B030D-6E8A-4147-A177-3AD203B41FA5}">
                      <a16:colId xmlns:a16="http://schemas.microsoft.com/office/drawing/2014/main" xmlns="" val="3258751025"/>
                    </a:ext>
                  </a:extLst>
                </a:gridCol>
              </a:tblGrid>
              <a:tr h="325132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Montserrat"/>
                        </a:rPr>
                        <a:t>ESTADO DE PROCOAGULACION</a:t>
                      </a:r>
                      <a:endParaRPr lang="es-MX" sz="1200" dirty="0"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8468215"/>
                  </a:ext>
                </a:extLst>
              </a:tr>
              <a:tr h="561187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• Liberación del Factor</a:t>
                      </a:r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</a:t>
                      </a:r>
                      <a:r>
                        <a:rPr lang="es-MX" sz="12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Activador del           </a:t>
                      </a:r>
                      <a:r>
                        <a:rPr lang="es-MX" sz="1200" b="1" dirty="0" err="1" smtClean="0">
                          <a:solidFill>
                            <a:schemeClr val="bg1"/>
                          </a:solidFill>
                          <a:latin typeface="Montserrat"/>
                        </a:rPr>
                        <a:t>Plasminógeno</a:t>
                      </a:r>
                      <a:r>
                        <a:rPr lang="es-MX" sz="12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(</a:t>
                      </a:r>
                      <a:r>
                        <a:rPr lang="es-MX" sz="1200" b="1" dirty="0" err="1" smtClean="0">
                          <a:solidFill>
                            <a:schemeClr val="bg1"/>
                          </a:solidFill>
                          <a:latin typeface="Montserrat"/>
                        </a:rPr>
                        <a:t>hiperfibrinólisis</a:t>
                      </a:r>
                      <a:r>
                        <a:rPr lang="es-MX" sz="12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) </a:t>
                      </a:r>
                      <a:endParaRPr lang="es-MX" sz="1200" b="1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0517747"/>
                  </a:ext>
                </a:extLst>
              </a:tr>
              <a:tr h="561187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• Otros mecanismos de activación</a:t>
                      </a:r>
                    </a:p>
                    <a:p>
                      <a:r>
                        <a:rPr lang="es-MX" sz="12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 patológica de la trombina </a:t>
                      </a:r>
                      <a:endParaRPr lang="es-MX" sz="1200" b="1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4649468"/>
                  </a:ext>
                </a:extLst>
              </a:tr>
              <a:tr h="325132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rgbClr val="002060"/>
                          </a:solidFill>
                          <a:latin typeface="Montserrat"/>
                        </a:rPr>
                        <a:t>DÍMERO D ELEVADO</a:t>
                      </a:r>
                      <a:endParaRPr lang="es-MX" sz="1200" b="1" dirty="0">
                        <a:solidFill>
                          <a:srgbClr val="00206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4064712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611560" y="2132856"/>
            <a:ext cx="4896544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dirty="0" err="1">
                <a:latin typeface="Montserrat"/>
              </a:rPr>
              <a:t>Hiperactivación</a:t>
            </a:r>
            <a:r>
              <a:rPr lang="es-MX" sz="2000" dirty="0">
                <a:latin typeface="Montserrat"/>
              </a:rPr>
              <a:t> de los Macrófagos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1475656" y="2735831"/>
            <a:ext cx="576064" cy="66157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cxnSp>
        <p:nvCxnSpPr>
          <p:cNvPr id="12" name="Conector recto de flecha 11"/>
          <p:cNvCxnSpPr/>
          <p:nvPr/>
        </p:nvCxnSpPr>
        <p:spPr>
          <a:xfrm>
            <a:off x="3923928" y="2692745"/>
            <a:ext cx="792088" cy="68929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168569"/>
            <a:ext cx="5767316" cy="274344"/>
          </a:xfrm>
          <a:prstGeom prst="rect">
            <a:avLst/>
          </a:prstGeom>
        </p:spPr>
      </p:pic>
      <p:sp>
        <p:nvSpPr>
          <p:cNvPr id="11" name="1 Título"/>
          <p:cNvSpPr txBox="1">
            <a:spLocks/>
          </p:cNvSpPr>
          <p:nvPr/>
        </p:nvSpPr>
        <p:spPr bwMode="auto">
          <a:xfrm>
            <a:off x="-862126" y="692696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TROMBOPROFILAXIS EN </a:t>
            </a:r>
            <a:r>
              <a:rPr lang="es-MX" alt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RITAC</a:t>
            </a:r>
          </a:p>
          <a:p>
            <a:pPr>
              <a:lnSpc>
                <a:spcPct val="90000"/>
              </a:lnSpc>
            </a:pPr>
            <a:r>
              <a:rPr lang="es-MX" altLang="es-MX" sz="2000" dirty="0">
                <a:solidFill>
                  <a:srgbClr val="005A58"/>
                </a:solidFill>
                <a:latin typeface="Calibri Light" pitchFamily="34" charset="0"/>
              </a:rPr>
              <a:t/>
            </a:r>
            <a:br>
              <a:rPr lang="es-MX" altLang="es-MX" sz="2000" dirty="0">
                <a:solidFill>
                  <a:srgbClr val="005A58"/>
                </a:solidFill>
                <a:latin typeface="Calibri Light" pitchFamily="34" charset="0"/>
              </a:rPr>
            </a:br>
            <a:endParaRPr lang="es-MX" altLang="es-MX" sz="2000" dirty="0">
              <a:solidFill>
                <a:srgbClr val="005A58"/>
              </a:solidFill>
              <a:latin typeface="Calibri Light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308344" y="1421321"/>
            <a:ext cx="1888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altLang="es-MX" b="1" u="sng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Fisiopatología</a:t>
            </a:r>
          </a:p>
        </p:txBody>
      </p:sp>
    </p:spTree>
    <p:extLst>
      <p:ext uri="{BB962C8B-B14F-4D97-AF65-F5344CB8AC3E}">
        <p14:creationId xmlns:p14="http://schemas.microsoft.com/office/powerpoint/2010/main" val="11878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5761037" cy="774700"/>
          </a:xfrm>
        </p:spPr>
        <p:txBody>
          <a:bodyPr/>
          <a:lstStyle/>
          <a:p>
            <a:pPr algn="ctr"/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MAYOR RIESGO TROMBÓTICO EN </a:t>
            </a:r>
            <a:b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</a:br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LOS PACIENTES CON COVID-19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113897" y="1500399"/>
            <a:ext cx="5977384" cy="5329237"/>
          </a:xfrm>
        </p:spPr>
        <p:txBody>
          <a:bodyPr/>
          <a:lstStyle/>
          <a:p>
            <a:pPr lvl="0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>
                <a:latin typeface="Montserrat"/>
              </a:rPr>
              <a:t>Formas de COVID-19 grave con las siguientes alteraciones: </a:t>
            </a:r>
          </a:p>
          <a:p>
            <a:pPr lvl="1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>
                <a:solidFill>
                  <a:srgbClr val="0070C0"/>
                </a:solidFill>
                <a:latin typeface="Montserrat"/>
              </a:rPr>
              <a:t>Proteína C Reactiva (PCR) &gt;150 mg/L </a:t>
            </a:r>
          </a:p>
          <a:p>
            <a:pPr lvl="1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 smtClean="0">
                <a:solidFill>
                  <a:srgbClr val="0070C0"/>
                </a:solidFill>
                <a:latin typeface="Montserrat"/>
              </a:rPr>
              <a:t>Dímero </a:t>
            </a:r>
            <a:r>
              <a:rPr lang="es-MX" sz="1600" dirty="0">
                <a:solidFill>
                  <a:srgbClr val="0070C0"/>
                </a:solidFill>
                <a:latin typeface="Montserrat"/>
              </a:rPr>
              <a:t>D &gt;1500 </a:t>
            </a:r>
            <a:r>
              <a:rPr lang="es-MX" sz="1600" dirty="0" err="1">
                <a:solidFill>
                  <a:srgbClr val="0070C0"/>
                </a:solidFill>
                <a:latin typeface="Montserrat"/>
              </a:rPr>
              <a:t>ng</a:t>
            </a:r>
            <a:r>
              <a:rPr lang="es-MX" sz="1600" dirty="0">
                <a:solidFill>
                  <a:srgbClr val="0070C0"/>
                </a:solidFill>
                <a:latin typeface="Montserrat"/>
              </a:rPr>
              <a:t>/</a:t>
            </a:r>
            <a:r>
              <a:rPr lang="es-MX" sz="1600" dirty="0" err="1">
                <a:solidFill>
                  <a:srgbClr val="0070C0"/>
                </a:solidFill>
                <a:latin typeface="Montserrat"/>
              </a:rPr>
              <a:t>mL</a:t>
            </a:r>
            <a:r>
              <a:rPr lang="es-MX" sz="1600" dirty="0">
                <a:solidFill>
                  <a:srgbClr val="0070C0"/>
                </a:solidFill>
                <a:latin typeface="Montserrat"/>
              </a:rPr>
              <a:t> </a:t>
            </a:r>
          </a:p>
          <a:p>
            <a:pPr lvl="1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 smtClean="0">
                <a:solidFill>
                  <a:srgbClr val="0070C0"/>
                </a:solidFill>
                <a:latin typeface="Montserrat"/>
              </a:rPr>
              <a:t>Ferritina </a:t>
            </a:r>
            <a:r>
              <a:rPr lang="es-MX" sz="1600" dirty="0">
                <a:solidFill>
                  <a:srgbClr val="0070C0"/>
                </a:solidFill>
                <a:latin typeface="Montserrat"/>
              </a:rPr>
              <a:t>&gt;1000 </a:t>
            </a:r>
            <a:r>
              <a:rPr lang="es-MX" sz="1600" dirty="0" err="1">
                <a:solidFill>
                  <a:srgbClr val="0070C0"/>
                </a:solidFill>
                <a:latin typeface="Montserrat"/>
              </a:rPr>
              <a:t>ng</a:t>
            </a:r>
            <a:r>
              <a:rPr lang="es-MX" sz="1600" dirty="0">
                <a:solidFill>
                  <a:srgbClr val="0070C0"/>
                </a:solidFill>
                <a:latin typeface="Montserrat"/>
              </a:rPr>
              <a:t>/</a:t>
            </a:r>
            <a:r>
              <a:rPr lang="es-MX" sz="1600" dirty="0" err="1">
                <a:solidFill>
                  <a:srgbClr val="0070C0"/>
                </a:solidFill>
                <a:latin typeface="Montserrat"/>
              </a:rPr>
              <a:t>mL</a:t>
            </a:r>
            <a:r>
              <a:rPr lang="es-MX" sz="1600" dirty="0">
                <a:solidFill>
                  <a:srgbClr val="0070C0"/>
                </a:solidFill>
                <a:latin typeface="Montserrat"/>
              </a:rPr>
              <a:t> </a:t>
            </a:r>
          </a:p>
          <a:p>
            <a:pPr lvl="1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 err="1" smtClean="0">
                <a:solidFill>
                  <a:srgbClr val="0070C0"/>
                </a:solidFill>
                <a:latin typeface="Montserrat"/>
              </a:rPr>
              <a:t>Linfocitopenia</a:t>
            </a:r>
            <a:r>
              <a:rPr lang="es-MX" sz="1600" dirty="0" smtClean="0">
                <a:solidFill>
                  <a:srgbClr val="0070C0"/>
                </a:solidFill>
                <a:latin typeface="Montserrat"/>
              </a:rPr>
              <a:t> </a:t>
            </a:r>
            <a:r>
              <a:rPr lang="es-MX" sz="1600" dirty="0">
                <a:solidFill>
                  <a:srgbClr val="0070C0"/>
                </a:solidFill>
                <a:latin typeface="Montserrat"/>
              </a:rPr>
              <a:t>&lt;800x10^6/L - IL-6 &gt;40 </a:t>
            </a:r>
            <a:r>
              <a:rPr lang="es-MX" sz="1600" dirty="0" err="1">
                <a:solidFill>
                  <a:srgbClr val="0070C0"/>
                </a:solidFill>
                <a:latin typeface="Montserrat"/>
              </a:rPr>
              <a:t>pg</a:t>
            </a:r>
            <a:r>
              <a:rPr lang="es-MX" sz="1600" dirty="0">
                <a:solidFill>
                  <a:srgbClr val="0070C0"/>
                </a:solidFill>
                <a:latin typeface="Montserrat"/>
              </a:rPr>
              <a:t>/</a:t>
            </a:r>
            <a:r>
              <a:rPr lang="es-MX" sz="1600" dirty="0" err="1">
                <a:solidFill>
                  <a:srgbClr val="0070C0"/>
                </a:solidFill>
                <a:latin typeface="Montserrat"/>
              </a:rPr>
              <a:t>mL</a:t>
            </a:r>
            <a:r>
              <a:rPr lang="es-MX" sz="1600" dirty="0">
                <a:solidFill>
                  <a:srgbClr val="0070C0"/>
                </a:solidFill>
                <a:latin typeface="Montserrat"/>
              </a:rPr>
              <a:t> </a:t>
            </a:r>
          </a:p>
          <a:p>
            <a:pPr lvl="0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>
                <a:latin typeface="Montserrat"/>
              </a:rPr>
              <a:t>Dímero-D &gt;3000 </a:t>
            </a:r>
            <a:r>
              <a:rPr lang="es-MX" sz="1600" dirty="0" err="1" smtClean="0">
                <a:latin typeface="Montserrat"/>
              </a:rPr>
              <a:t>ng</a:t>
            </a:r>
            <a:r>
              <a:rPr lang="es-MX" sz="1600" dirty="0" smtClean="0">
                <a:latin typeface="Montserrat"/>
              </a:rPr>
              <a:t>/ml</a:t>
            </a:r>
            <a:endParaRPr lang="es-MX" sz="1600" dirty="0">
              <a:latin typeface="Montserrat"/>
            </a:endParaRPr>
          </a:p>
          <a:p>
            <a:pPr lvl="0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>
                <a:latin typeface="Montserrat"/>
              </a:rPr>
              <a:t> Antecedentes personales o familiares de enfermedad </a:t>
            </a:r>
            <a:r>
              <a:rPr lang="es-MX" sz="1600" dirty="0" err="1">
                <a:latin typeface="Montserrat"/>
              </a:rPr>
              <a:t>trombótica</a:t>
            </a:r>
            <a:r>
              <a:rPr lang="es-MX" sz="1600" dirty="0">
                <a:latin typeface="Montserrat"/>
              </a:rPr>
              <a:t> venosa o  enfermedad </a:t>
            </a:r>
            <a:r>
              <a:rPr lang="es-MX" sz="1600" dirty="0" err="1">
                <a:latin typeface="Montserrat"/>
              </a:rPr>
              <a:t>trombótica</a:t>
            </a:r>
            <a:r>
              <a:rPr lang="es-MX" sz="1600" dirty="0">
                <a:latin typeface="Montserrat"/>
              </a:rPr>
              <a:t> arterial </a:t>
            </a:r>
          </a:p>
          <a:p>
            <a:pPr lvl="0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>
                <a:latin typeface="Montserrat"/>
              </a:rPr>
              <a:t>Trombofilia biológica conocida </a:t>
            </a:r>
          </a:p>
          <a:p>
            <a:pPr lvl="0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>
                <a:latin typeface="Montserrat"/>
              </a:rPr>
              <a:t>Cirugía reciente </a:t>
            </a:r>
          </a:p>
          <a:p>
            <a:pPr lvl="0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 smtClean="0">
                <a:latin typeface="Montserrat"/>
              </a:rPr>
              <a:t>Gestación </a:t>
            </a:r>
            <a:endParaRPr lang="es-MX" sz="1600" dirty="0">
              <a:latin typeface="Montserrat"/>
            </a:endParaRPr>
          </a:p>
          <a:p>
            <a:pPr lvl="0" fontAlgn="auto">
              <a:lnSpc>
                <a:spcPct val="100000"/>
              </a:lnSpc>
              <a:spcAft>
                <a:spcPts val="0"/>
              </a:spcAft>
              <a:buClr>
                <a:srgbClr val="FB8C29"/>
              </a:buClr>
              <a:buSzPct val="100000"/>
              <a:buFontTx/>
              <a:buChar char="-"/>
            </a:pPr>
            <a:r>
              <a:rPr lang="es-MX" sz="1600" dirty="0">
                <a:latin typeface="Montserrat"/>
              </a:rPr>
              <a:t>Terapia hormonal sustitutiva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0" y="6268747"/>
            <a:ext cx="8333954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3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482952" cy="774700"/>
          </a:xfrm>
        </p:spPr>
        <p:txBody>
          <a:bodyPr/>
          <a:lstStyle/>
          <a:p>
            <a:pPr algn="ctr"/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RECOMENDACIONES DE</a:t>
            </a:r>
            <a:b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</a:br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TROMBOPROFILAXIS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240903" y="1556792"/>
            <a:ext cx="5761038" cy="3888432"/>
          </a:xfrm>
        </p:spPr>
        <p:txBody>
          <a:bodyPr/>
          <a:lstStyle/>
          <a:p>
            <a:pPr marL="0" indent="0" algn="ctr">
              <a:buNone/>
            </a:pPr>
            <a:r>
              <a:rPr lang="es-MX" sz="2000" b="1" u="sng" dirty="0" smtClean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Laboratorio </a:t>
            </a:r>
            <a:endParaRPr lang="es-MX" sz="2000" b="1" u="sng" dirty="0">
              <a:solidFill>
                <a:schemeClr val="accent2">
                  <a:lumMod val="50000"/>
                </a:schemeClr>
              </a:solidFill>
              <a:latin typeface="Montserrat"/>
            </a:endParaRPr>
          </a:p>
          <a:p>
            <a:pPr marL="0" indent="0">
              <a:buNone/>
            </a:pPr>
            <a:r>
              <a:rPr lang="es-MX" sz="1600" dirty="0">
                <a:latin typeface="Montserrat"/>
              </a:rPr>
              <a:t>Estudio inicial: </a:t>
            </a:r>
          </a:p>
          <a:p>
            <a:pPr marL="0" indent="0">
              <a:buNone/>
            </a:pPr>
            <a:endParaRPr lang="es-MX" sz="1600" dirty="0">
              <a:latin typeface="Montserrat"/>
            </a:endParaRPr>
          </a:p>
          <a:p>
            <a:pPr lvl="1"/>
            <a:r>
              <a:rPr lang="es-MX" sz="1600" dirty="0">
                <a:solidFill>
                  <a:srgbClr val="0070C0"/>
                </a:solidFill>
                <a:latin typeface="Montserrat"/>
              </a:rPr>
              <a:t>Dímero-D</a:t>
            </a:r>
          </a:p>
          <a:p>
            <a:pPr lvl="1"/>
            <a:r>
              <a:rPr lang="es-MX" sz="1600" dirty="0">
                <a:solidFill>
                  <a:srgbClr val="0070C0"/>
                </a:solidFill>
                <a:latin typeface="Montserrat"/>
              </a:rPr>
              <a:t>Tiempo de Protrombina (TP) y Tiempo Parcial de Tromboplastina (TPT)</a:t>
            </a:r>
          </a:p>
          <a:p>
            <a:pPr lvl="1"/>
            <a:r>
              <a:rPr lang="es-MX" sz="1600" dirty="0">
                <a:solidFill>
                  <a:srgbClr val="0070C0"/>
                </a:solidFill>
                <a:latin typeface="Montserrat"/>
              </a:rPr>
              <a:t>Fibrinógeno</a:t>
            </a:r>
          </a:p>
          <a:p>
            <a:pPr lvl="1"/>
            <a:r>
              <a:rPr lang="es-MX" sz="1600" dirty="0">
                <a:solidFill>
                  <a:srgbClr val="0070C0"/>
                </a:solidFill>
                <a:latin typeface="Montserrat"/>
              </a:rPr>
              <a:t>Diferencial de </a:t>
            </a:r>
            <a:r>
              <a:rPr lang="es-MX" sz="1600" dirty="0" smtClean="0">
                <a:solidFill>
                  <a:srgbClr val="0070C0"/>
                </a:solidFill>
                <a:latin typeface="Montserrat"/>
              </a:rPr>
              <a:t>Leucocitos</a:t>
            </a:r>
          </a:p>
          <a:p>
            <a:pPr marL="457200" lvl="1" indent="0">
              <a:buNone/>
            </a:pPr>
            <a:endParaRPr lang="es-MX" sz="1600" dirty="0">
              <a:solidFill>
                <a:srgbClr val="0070C0"/>
              </a:solidFill>
              <a:latin typeface="Montserrat"/>
            </a:endParaRPr>
          </a:p>
          <a:p>
            <a:pPr marL="0" indent="0">
              <a:buNone/>
            </a:pPr>
            <a:r>
              <a:rPr lang="es-MX" sz="1600" dirty="0">
                <a:latin typeface="Montserrat"/>
              </a:rPr>
              <a:t>En pacientes que presenten una marcada elevación del Dímero-D (de momento </a:t>
            </a:r>
            <a:r>
              <a:rPr lang="es-MX" sz="1600" dirty="0" smtClean="0">
                <a:latin typeface="Montserrat"/>
              </a:rPr>
              <a:t>establecida en </a:t>
            </a:r>
            <a:r>
              <a:rPr lang="es-MX" sz="1600" dirty="0">
                <a:latin typeface="Montserrat"/>
              </a:rPr>
              <a:t>&gt;2400 </a:t>
            </a:r>
            <a:r>
              <a:rPr lang="es-MX" sz="1600" dirty="0" err="1">
                <a:latin typeface="Montserrat"/>
              </a:rPr>
              <a:t>ng</a:t>
            </a:r>
            <a:r>
              <a:rPr lang="es-MX" sz="1600" dirty="0">
                <a:latin typeface="Montserrat"/>
              </a:rPr>
              <a:t>/</a:t>
            </a:r>
            <a:r>
              <a:rPr lang="es-MX" sz="1600" dirty="0" err="1">
                <a:latin typeface="Montserrat"/>
              </a:rPr>
              <a:t>mL</a:t>
            </a:r>
            <a:r>
              <a:rPr lang="es-MX" sz="1600" dirty="0">
                <a:latin typeface="Montserrat"/>
              </a:rPr>
              <a:t>), </a:t>
            </a:r>
            <a:r>
              <a:rPr lang="es-MX" sz="1600" b="1" dirty="0">
                <a:latin typeface="Montserrat"/>
              </a:rPr>
              <a:t>se deberá considerar su ingreso hospitalario aún en ausencia de síntomas severos </a:t>
            </a:r>
            <a:r>
              <a:rPr lang="es-MX" sz="1600" dirty="0">
                <a:latin typeface="Montserrat"/>
              </a:rPr>
              <a:t>debido a que ésta elevación representa un incremento en la generación de </a:t>
            </a:r>
            <a:r>
              <a:rPr lang="es-MX" sz="1600" dirty="0" smtClean="0">
                <a:latin typeface="Montserrat"/>
              </a:rPr>
              <a:t>trombina.</a:t>
            </a:r>
            <a:endParaRPr lang="es-MX" sz="1600" dirty="0">
              <a:latin typeface="Montserrat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5304"/>
            <a:ext cx="6242845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179512" y="1196752"/>
            <a:ext cx="5899683" cy="5329237"/>
          </a:xfrm>
        </p:spPr>
        <p:txBody>
          <a:bodyPr/>
          <a:lstStyle/>
          <a:p>
            <a:pPr marL="0" indent="0" algn="ctr">
              <a:buNone/>
            </a:pPr>
            <a:r>
              <a:rPr lang="es-MX" sz="1800" b="1" u="sng" dirty="0" smtClean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Manejo</a:t>
            </a:r>
            <a:r>
              <a:rPr lang="es-MX" sz="1800" b="1" dirty="0" smtClean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 </a:t>
            </a:r>
            <a:endParaRPr lang="es-MX" sz="1800" b="1" dirty="0">
              <a:solidFill>
                <a:schemeClr val="accent2">
                  <a:lumMod val="50000"/>
                </a:schemeClr>
              </a:solidFill>
              <a:latin typeface="Montserrat"/>
            </a:endParaRPr>
          </a:p>
          <a:p>
            <a:pPr marL="0" indent="0">
              <a:buNone/>
            </a:pPr>
            <a:r>
              <a:rPr lang="es-MX" sz="1600" dirty="0">
                <a:latin typeface="Montserrat"/>
              </a:rPr>
              <a:t>Pacientes con COVID-19 (incluyendo aquellos no críticos</a:t>
            </a:r>
            <a:r>
              <a:rPr lang="es-MX" sz="1600" dirty="0" smtClean="0">
                <a:latin typeface="Montserrat"/>
              </a:rPr>
              <a:t>):</a:t>
            </a:r>
          </a:p>
          <a:p>
            <a:r>
              <a:rPr lang="es-MX" sz="1600" dirty="0" smtClean="0">
                <a:latin typeface="Montserrat"/>
              </a:rPr>
              <a:t>    </a:t>
            </a:r>
            <a:r>
              <a:rPr lang="es-MX" sz="1600" dirty="0" smtClean="0">
                <a:solidFill>
                  <a:srgbClr val="002060"/>
                </a:solidFill>
                <a:latin typeface="Montserrat"/>
              </a:rPr>
              <a:t>Deben recibir anticoagulación profiláctica estándar con HBPM en ausencia de contraindicaciones (sangrado activo o con plaquetas menor a 25000</a:t>
            </a:r>
            <a:r>
              <a:rPr lang="es-MX" sz="1600" dirty="0" smtClean="0">
                <a:solidFill>
                  <a:srgbClr val="002060"/>
                </a:solidFill>
                <a:latin typeface="Montserrat"/>
              </a:rPr>
              <a:t>) </a:t>
            </a:r>
            <a:r>
              <a:rPr lang="es-MX" sz="1600" dirty="0" smtClean="0">
                <a:solidFill>
                  <a:srgbClr val="002060"/>
                </a:solidFill>
                <a:latin typeface="Montserrat"/>
              </a:rPr>
              <a:t>Monitoreo </a:t>
            </a:r>
            <a:r>
              <a:rPr lang="es-MX" sz="1600" dirty="0">
                <a:solidFill>
                  <a:srgbClr val="002060"/>
                </a:solidFill>
                <a:latin typeface="Montserrat"/>
              </a:rPr>
              <a:t>en pacientes con daño renal severo</a:t>
            </a:r>
          </a:p>
          <a:p>
            <a:r>
              <a:rPr lang="es-MX" sz="1600" dirty="0" smtClean="0">
                <a:solidFill>
                  <a:srgbClr val="002060"/>
                </a:solidFill>
                <a:latin typeface="Montserrat"/>
              </a:rPr>
              <a:t>   TP </a:t>
            </a:r>
            <a:r>
              <a:rPr lang="es-MX" sz="1600" dirty="0">
                <a:solidFill>
                  <a:srgbClr val="002060"/>
                </a:solidFill>
                <a:latin typeface="Montserrat"/>
              </a:rPr>
              <a:t>y TPP anormales no son una </a:t>
            </a:r>
            <a:r>
              <a:rPr lang="es-MX" sz="1600" dirty="0" smtClean="0">
                <a:solidFill>
                  <a:srgbClr val="002060"/>
                </a:solidFill>
                <a:latin typeface="Montserrat"/>
              </a:rPr>
              <a:t>contraindicación </a:t>
            </a:r>
            <a:endParaRPr lang="es-MX" sz="1600" dirty="0" smtClean="0">
              <a:solidFill>
                <a:srgbClr val="002060"/>
              </a:solidFill>
              <a:latin typeface="Montserrat"/>
            </a:endParaRPr>
          </a:p>
          <a:p>
            <a:pPr marL="0" indent="0">
              <a:buNone/>
            </a:pPr>
            <a:endParaRPr lang="es-MX" sz="1600" dirty="0">
              <a:solidFill>
                <a:srgbClr val="002060"/>
              </a:solidFill>
              <a:latin typeface="Montserrat"/>
            </a:endParaRPr>
          </a:p>
          <a:p>
            <a:pPr marL="0" indent="0">
              <a:buNone/>
            </a:pPr>
            <a:r>
              <a:rPr lang="es-MX" sz="1600" dirty="0" smtClean="0">
                <a:latin typeface="Montserrat"/>
              </a:rPr>
              <a:t>a) </a:t>
            </a:r>
            <a:r>
              <a:rPr lang="es-MX" sz="1600" dirty="0">
                <a:latin typeface="Montserrat"/>
              </a:rPr>
              <a:t>Si la HBPM esta contraindicada debido </a:t>
            </a:r>
            <a:r>
              <a:rPr lang="es-MX" sz="1600" dirty="0" smtClean="0">
                <a:latin typeface="Montserrat"/>
              </a:rPr>
              <a:t>a ERC, la  HNF </a:t>
            </a:r>
            <a:r>
              <a:rPr lang="es-MX" sz="1600" dirty="0">
                <a:latin typeface="Montserrat"/>
              </a:rPr>
              <a:t>(Heparina no </a:t>
            </a:r>
            <a:r>
              <a:rPr lang="es-MX" sz="1600" dirty="0" smtClean="0">
                <a:latin typeface="Montserrat"/>
              </a:rPr>
              <a:t>fraccionada</a:t>
            </a:r>
            <a:r>
              <a:rPr lang="es-MX" sz="1600" dirty="0">
                <a:latin typeface="Montserrat"/>
              </a:rPr>
              <a:t>) puede ser usada como una </a:t>
            </a:r>
            <a:r>
              <a:rPr lang="es-MX" sz="1600" dirty="0" smtClean="0">
                <a:latin typeface="Montserrat"/>
              </a:rPr>
              <a:t>alternativa</a:t>
            </a:r>
            <a:endParaRPr lang="es-MX" sz="1600" dirty="0">
              <a:latin typeface="Montserrat"/>
            </a:endParaRPr>
          </a:p>
          <a:p>
            <a:pPr marL="0" indent="0">
              <a:buNone/>
            </a:pPr>
            <a:r>
              <a:rPr lang="es-MX" sz="1600" dirty="0" smtClean="0">
                <a:latin typeface="Montserrat"/>
              </a:rPr>
              <a:t>b) </a:t>
            </a:r>
            <a:r>
              <a:rPr lang="es-MX" sz="1600" dirty="0">
                <a:latin typeface="Montserrat"/>
              </a:rPr>
              <a:t>En pacientes con obesidad, la dosis </a:t>
            </a:r>
            <a:r>
              <a:rPr lang="es-MX" sz="1600" dirty="0" smtClean="0">
                <a:latin typeface="Montserrat"/>
              </a:rPr>
              <a:t>recomendada </a:t>
            </a:r>
            <a:r>
              <a:rPr lang="es-MX" sz="1600" dirty="0">
                <a:latin typeface="Montserrat"/>
              </a:rPr>
              <a:t>es de 40mg </a:t>
            </a:r>
            <a:r>
              <a:rPr lang="es-MX" sz="1600" dirty="0" smtClean="0">
                <a:latin typeface="Montserrat"/>
              </a:rPr>
              <a:t>c/12 </a:t>
            </a:r>
            <a:r>
              <a:rPr lang="es-MX" sz="1600" dirty="0" smtClean="0">
                <a:latin typeface="Montserrat"/>
              </a:rPr>
              <a:t>h</a:t>
            </a:r>
            <a:endParaRPr lang="es-MX" sz="1600" dirty="0">
              <a:latin typeface="Montserrat"/>
            </a:endParaRPr>
          </a:p>
          <a:p>
            <a:pPr marL="0" indent="0">
              <a:buNone/>
            </a:pPr>
            <a:r>
              <a:rPr lang="es-MX" sz="1600" dirty="0" smtClean="0">
                <a:latin typeface="Montserrat"/>
              </a:rPr>
              <a:t>c) </a:t>
            </a:r>
            <a:r>
              <a:rPr lang="es-MX" sz="1600" dirty="0">
                <a:latin typeface="Montserrat"/>
              </a:rPr>
              <a:t>Si existe historia de trombocitopenia inducida por heparina TIH o trombosis y </a:t>
            </a:r>
            <a:r>
              <a:rPr lang="es-MX" sz="1600" dirty="0" smtClean="0">
                <a:latin typeface="Montserrat"/>
              </a:rPr>
              <a:t>trombocitopenia </a:t>
            </a:r>
            <a:r>
              <a:rPr lang="es-MX" sz="1600" dirty="0">
                <a:latin typeface="Montserrat"/>
              </a:rPr>
              <a:t>inducida por heparina </a:t>
            </a:r>
            <a:r>
              <a:rPr lang="es-MX" sz="1600" dirty="0" smtClean="0">
                <a:latin typeface="Montserrat"/>
              </a:rPr>
              <a:t>TTIH, </a:t>
            </a:r>
            <a:r>
              <a:rPr lang="es-MX" sz="1600" dirty="0" err="1">
                <a:latin typeface="Montserrat"/>
              </a:rPr>
              <a:t>fondaparinux</a:t>
            </a:r>
            <a:r>
              <a:rPr lang="es-MX" sz="1600" dirty="0">
                <a:latin typeface="Montserrat"/>
              </a:rPr>
              <a:t>  es la </a:t>
            </a:r>
            <a:r>
              <a:rPr lang="es-MX" sz="1600" dirty="0" smtClean="0">
                <a:latin typeface="Montserrat"/>
              </a:rPr>
              <a:t>alternativa</a:t>
            </a:r>
            <a:endParaRPr lang="es-MX" sz="1600" dirty="0">
              <a:latin typeface="Montserrat"/>
            </a:endParaRP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83622"/>
            <a:ext cx="6242845" cy="29873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482952" cy="774700"/>
          </a:xfrm>
        </p:spPr>
        <p:txBody>
          <a:bodyPr/>
          <a:lstStyle/>
          <a:p>
            <a:pPr algn="ctr"/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RECOMENDACIONES DE</a:t>
            </a:r>
            <a:b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</a:br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TROMBOPROFILAXIS</a:t>
            </a:r>
          </a:p>
        </p:txBody>
      </p:sp>
    </p:spTree>
    <p:extLst>
      <p:ext uri="{BB962C8B-B14F-4D97-AF65-F5344CB8AC3E}">
        <p14:creationId xmlns:p14="http://schemas.microsoft.com/office/powerpoint/2010/main" val="196184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16689" y="1412776"/>
            <a:ext cx="6003948" cy="5329237"/>
          </a:xfrm>
        </p:spPr>
        <p:txBody>
          <a:bodyPr/>
          <a:lstStyle/>
          <a:p>
            <a:pPr marL="0" indent="0" algn="ctr">
              <a:buNone/>
            </a:pPr>
            <a:r>
              <a:rPr lang="es-MX" sz="2000" b="1" u="sng" dirty="0" smtClean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Manejo </a:t>
            </a:r>
            <a:endParaRPr lang="es-MX" sz="2000" b="1" u="sng" dirty="0">
              <a:solidFill>
                <a:schemeClr val="accent2">
                  <a:lumMod val="50000"/>
                </a:schemeClr>
              </a:solidFill>
              <a:latin typeface="Montserrat"/>
            </a:endParaRPr>
          </a:p>
          <a:p>
            <a:pPr marL="0" indent="0" algn="just">
              <a:buNone/>
            </a:pPr>
            <a:r>
              <a:rPr lang="es-MX" sz="1400" dirty="0">
                <a:latin typeface="Montserrat"/>
              </a:rPr>
              <a:t>Si se sospecha una trombosis venosa profunda </a:t>
            </a:r>
            <a:r>
              <a:rPr lang="es-MX" sz="1400" dirty="0" smtClean="0">
                <a:latin typeface="Montserrat"/>
              </a:rPr>
              <a:t>(TVP) </a:t>
            </a:r>
            <a:r>
              <a:rPr lang="es-MX" sz="1400" dirty="0" err="1" smtClean="0">
                <a:latin typeface="Montserrat"/>
              </a:rPr>
              <a:t>ó</a:t>
            </a:r>
            <a:r>
              <a:rPr lang="es-MX" sz="1400" dirty="0" smtClean="0">
                <a:latin typeface="Montserrat"/>
              </a:rPr>
              <a:t> </a:t>
            </a:r>
            <a:r>
              <a:rPr lang="es-MX" sz="1400" dirty="0">
                <a:latin typeface="Montserrat"/>
              </a:rPr>
              <a:t>un trombo embolismo pulmonar </a:t>
            </a:r>
            <a:r>
              <a:rPr lang="es-MX" sz="1400" dirty="0" smtClean="0">
                <a:latin typeface="Montserrat"/>
              </a:rPr>
              <a:t>(TEP) se </a:t>
            </a:r>
            <a:r>
              <a:rPr lang="es-MX" sz="1400" dirty="0">
                <a:latin typeface="Montserrat"/>
              </a:rPr>
              <a:t>recomienda: </a:t>
            </a:r>
          </a:p>
          <a:p>
            <a:pPr algn="just"/>
            <a:r>
              <a:rPr lang="es-MX" sz="1400" dirty="0" smtClean="0">
                <a:latin typeface="Montserrat"/>
              </a:rPr>
              <a:t>TVP</a:t>
            </a:r>
            <a:r>
              <a:rPr lang="es-MX" sz="1400" dirty="0">
                <a:latin typeface="Montserrat"/>
              </a:rPr>
              <a:t>: Realizar un </a:t>
            </a:r>
            <a:r>
              <a:rPr lang="es-MX" sz="1400" dirty="0" err="1">
                <a:latin typeface="Montserrat"/>
              </a:rPr>
              <a:t>doppler</a:t>
            </a:r>
            <a:r>
              <a:rPr lang="es-MX" sz="1400" dirty="0">
                <a:latin typeface="Montserrat"/>
              </a:rPr>
              <a:t> venoso. Si la TVP esta presente, cambiar </a:t>
            </a:r>
            <a:r>
              <a:rPr lang="es-MX" sz="1400" dirty="0" smtClean="0">
                <a:latin typeface="Montserrat"/>
              </a:rPr>
              <a:t>la </a:t>
            </a:r>
            <a:r>
              <a:rPr lang="es-MX" sz="1400" dirty="0">
                <a:latin typeface="Montserrat"/>
              </a:rPr>
              <a:t>anticoagulación a</a:t>
            </a:r>
            <a:r>
              <a:rPr lang="es-MX" sz="1400" dirty="0" smtClean="0">
                <a:latin typeface="Montserrat"/>
              </a:rPr>
              <a:t> </a:t>
            </a:r>
            <a:r>
              <a:rPr lang="es-MX" sz="1400" dirty="0">
                <a:latin typeface="Montserrat"/>
              </a:rPr>
              <a:t>dosis </a:t>
            </a:r>
            <a:r>
              <a:rPr lang="es-MX" sz="1400" dirty="0" smtClean="0">
                <a:latin typeface="Montserrat"/>
              </a:rPr>
              <a:t>terapéutica </a:t>
            </a:r>
            <a:r>
              <a:rPr lang="es-MX" sz="1400" dirty="0">
                <a:latin typeface="Montserrat"/>
              </a:rPr>
              <a:t>(HBPM de preferencia). </a:t>
            </a:r>
            <a:endParaRPr lang="es-MX" sz="1400" dirty="0" smtClean="0">
              <a:latin typeface="Montserrat"/>
            </a:endParaRPr>
          </a:p>
          <a:p>
            <a:pPr marL="0" indent="0" algn="just">
              <a:buNone/>
            </a:pPr>
            <a:r>
              <a:rPr lang="es-MX" sz="1000" b="1" dirty="0" smtClean="0">
                <a:latin typeface="Montserrat"/>
              </a:rPr>
              <a:t>Si </a:t>
            </a:r>
            <a:r>
              <a:rPr lang="es-MX" sz="1000" b="1" dirty="0">
                <a:latin typeface="Montserrat"/>
              </a:rPr>
              <a:t>no es posible hacer un ultrasonido y si existe alta sospecha clínica de TVP, recomendamos tratar con anticoagulación a dosis </a:t>
            </a:r>
            <a:r>
              <a:rPr lang="es-MX" sz="1000" b="1" dirty="0" smtClean="0">
                <a:latin typeface="Montserrat"/>
              </a:rPr>
              <a:t>terapéutica </a:t>
            </a:r>
            <a:r>
              <a:rPr lang="es-MX" sz="1000" b="1" dirty="0">
                <a:latin typeface="Montserrat"/>
              </a:rPr>
              <a:t>(a menos que este contraindicado</a:t>
            </a:r>
            <a:r>
              <a:rPr lang="es-MX" sz="1000" b="1" dirty="0" smtClean="0">
                <a:latin typeface="Montserrat"/>
              </a:rPr>
              <a:t>).</a:t>
            </a:r>
          </a:p>
          <a:p>
            <a:pPr algn="just"/>
            <a:r>
              <a:rPr lang="es-MX" sz="1400" dirty="0" smtClean="0">
                <a:latin typeface="Montserrat"/>
              </a:rPr>
              <a:t>TEP</a:t>
            </a:r>
            <a:r>
              <a:rPr lang="es-MX" sz="1400" dirty="0">
                <a:latin typeface="Montserrat"/>
              </a:rPr>
              <a:t>: </a:t>
            </a:r>
            <a:r>
              <a:rPr lang="es-MX" sz="1400" dirty="0" smtClean="0">
                <a:latin typeface="Montserrat"/>
              </a:rPr>
              <a:t>Sospecha </a:t>
            </a:r>
            <a:r>
              <a:rPr lang="es-MX" sz="1400" dirty="0">
                <a:latin typeface="Montserrat"/>
              </a:rPr>
              <a:t>de TEP </a:t>
            </a:r>
            <a:r>
              <a:rPr lang="es-MX" sz="1400" dirty="0" smtClean="0">
                <a:latin typeface="Montserrat"/>
              </a:rPr>
              <a:t>(si </a:t>
            </a:r>
            <a:r>
              <a:rPr lang="es-MX" sz="1400" dirty="0">
                <a:latin typeface="Montserrat"/>
              </a:rPr>
              <a:t>el paciente presente aumento en el trabajo respiratorio, incremento en el Dímero-D y hallazgos de imágenes NO consistentes con empeoramiento de COVID-19), se sugiere un </a:t>
            </a:r>
            <a:r>
              <a:rPr lang="es-MX" sz="1400" dirty="0" err="1">
                <a:latin typeface="Montserrat"/>
              </a:rPr>
              <a:t>doppler</a:t>
            </a:r>
            <a:r>
              <a:rPr lang="es-MX" sz="1400" dirty="0">
                <a:latin typeface="Montserrat"/>
              </a:rPr>
              <a:t> venoso y, en caso ser positivo para TVP, tratar con anticoagulación a dosis </a:t>
            </a:r>
            <a:r>
              <a:rPr lang="es-MX" sz="1400" dirty="0" smtClean="0">
                <a:latin typeface="Montserrat"/>
              </a:rPr>
              <a:t>terapéutica </a:t>
            </a:r>
            <a:r>
              <a:rPr lang="es-MX" sz="1400" dirty="0">
                <a:latin typeface="Montserrat"/>
              </a:rPr>
              <a:t>o si existe evidencia de  aumento del esfuerzo de la cámara cardiaca  derecha en el ECO, tratar con anticoagulación a dosis </a:t>
            </a:r>
            <a:r>
              <a:rPr lang="es-MX" sz="1400" dirty="0" smtClean="0">
                <a:latin typeface="Montserrat"/>
              </a:rPr>
              <a:t>terapéutica. </a:t>
            </a:r>
            <a:endParaRPr lang="es-MX" sz="1400" dirty="0" smtClean="0">
              <a:latin typeface="Montserrat"/>
            </a:endParaRPr>
          </a:p>
          <a:p>
            <a:pPr marL="0" indent="0" algn="just">
              <a:buNone/>
            </a:pPr>
            <a:r>
              <a:rPr lang="es-MX" sz="1000" b="1" dirty="0" smtClean="0">
                <a:latin typeface="Montserrat"/>
              </a:rPr>
              <a:t>Si </a:t>
            </a:r>
            <a:r>
              <a:rPr lang="es-MX" sz="1000" b="1" dirty="0">
                <a:latin typeface="Montserrat"/>
              </a:rPr>
              <a:t>no </a:t>
            </a:r>
            <a:r>
              <a:rPr lang="es-MX" sz="1000" b="1" dirty="0" smtClean="0">
                <a:latin typeface="Montserrat"/>
              </a:rPr>
              <a:t>es </a:t>
            </a:r>
            <a:r>
              <a:rPr lang="es-MX" sz="1000" b="1" dirty="0">
                <a:latin typeface="Montserrat"/>
              </a:rPr>
              <a:t>posible obtener un </a:t>
            </a:r>
            <a:r>
              <a:rPr lang="es-MX" sz="1000" b="1" dirty="0" err="1" smtClean="0">
                <a:latin typeface="Montserrat"/>
              </a:rPr>
              <a:t>doppler</a:t>
            </a:r>
            <a:r>
              <a:rPr lang="es-MX" sz="1000" b="1" dirty="0" smtClean="0">
                <a:latin typeface="Montserrat"/>
              </a:rPr>
              <a:t> </a:t>
            </a:r>
            <a:r>
              <a:rPr lang="es-MX" sz="1000" b="1" dirty="0">
                <a:latin typeface="Montserrat"/>
              </a:rPr>
              <a:t>o ecocardiograma y exista alta sospecha clínica de </a:t>
            </a:r>
            <a:r>
              <a:rPr lang="es-MX" sz="1000" b="1" dirty="0" smtClean="0">
                <a:latin typeface="Montserrat"/>
              </a:rPr>
              <a:t>TEP, </a:t>
            </a:r>
            <a:r>
              <a:rPr lang="es-MX" sz="1000" b="1" dirty="0">
                <a:latin typeface="Montserrat"/>
              </a:rPr>
              <a:t>recomendamos tratar con dosis </a:t>
            </a:r>
            <a:r>
              <a:rPr lang="es-MX" sz="1000" b="1" dirty="0" smtClean="0">
                <a:latin typeface="Montserrat"/>
              </a:rPr>
              <a:t>terapéutica </a:t>
            </a:r>
            <a:r>
              <a:rPr lang="es-MX" sz="1000" b="1" dirty="0">
                <a:latin typeface="Montserrat"/>
              </a:rPr>
              <a:t>de anticoagulación (a menos que este contraindicada</a:t>
            </a:r>
            <a:r>
              <a:rPr lang="es-MX" sz="1000" b="1" dirty="0" smtClean="0">
                <a:latin typeface="Montserrat"/>
              </a:rPr>
              <a:t>).</a:t>
            </a:r>
            <a:endParaRPr lang="es-MX" sz="1000" b="1" dirty="0">
              <a:latin typeface="Montserrat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5877272"/>
            <a:ext cx="6242845" cy="29873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482952" cy="774700"/>
          </a:xfrm>
        </p:spPr>
        <p:txBody>
          <a:bodyPr/>
          <a:lstStyle/>
          <a:p>
            <a:pPr algn="ctr"/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RECOMENDACIONES DE</a:t>
            </a:r>
            <a:b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</a:br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TROMBOPROFILAXIS</a:t>
            </a:r>
          </a:p>
        </p:txBody>
      </p:sp>
    </p:spTree>
    <p:extLst>
      <p:ext uri="{BB962C8B-B14F-4D97-AF65-F5344CB8AC3E}">
        <p14:creationId xmlns:p14="http://schemas.microsoft.com/office/powerpoint/2010/main" val="357499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2500"/>
            <a:ext cx="6242845" cy="298730"/>
          </a:xfrm>
          <a:prstGeom prst="rect">
            <a:avLst/>
          </a:prstGeom>
        </p:spPr>
      </p:pic>
      <p:pic>
        <p:nvPicPr>
          <p:cNvPr id="7" name="Marcador de contenido 6"/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107504" y="1772816"/>
            <a:ext cx="6042064" cy="3096344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482952" cy="774700"/>
          </a:xfrm>
        </p:spPr>
        <p:txBody>
          <a:bodyPr/>
          <a:lstStyle/>
          <a:p>
            <a:pPr algn="ctr"/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RECOMENDACIONES DE</a:t>
            </a:r>
            <a:b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</a:br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TROMBOPROFILAXIS</a:t>
            </a:r>
          </a:p>
        </p:txBody>
      </p:sp>
    </p:spTree>
    <p:extLst>
      <p:ext uri="{BB962C8B-B14F-4D97-AF65-F5344CB8AC3E}">
        <p14:creationId xmlns:p14="http://schemas.microsoft.com/office/powerpoint/2010/main" val="79102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37312"/>
            <a:ext cx="6242845" cy="298730"/>
          </a:xfrm>
          <a:prstGeom prst="rect">
            <a:avLst/>
          </a:prstGeom>
        </p:spPr>
      </p:pic>
      <p:pic>
        <p:nvPicPr>
          <p:cNvPr id="8" name="Marcador de contenido 7"/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107504" y="1808892"/>
            <a:ext cx="5988467" cy="298826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482952" cy="774700"/>
          </a:xfrm>
        </p:spPr>
        <p:txBody>
          <a:bodyPr/>
          <a:lstStyle/>
          <a:p>
            <a:pPr algn="ctr"/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RECOMENDACIONES DE</a:t>
            </a:r>
            <a:b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</a:br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TROMBOPROFILAXIS</a:t>
            </a:r>
          </a:p>
        </p:txBody>
      </p:sp>
    </p:spTree>
    <p:extLst>
      <p:ext uri="{BB962C8B-B14F-4D97-AF65-F5344CB8AC3E}">
        <p14:creationId xmlns:p14="http://schemas.microsoft.com/office/powerpoint/2010/main" val="32266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5482952" cy="774700"/>
          </a:xfrm>
        </p:spPr>
        <p:txBody>
          <a:bodyPr/>
          <a:lstStyle/>
          <a:p>
            <a:pPr algn="ctr"/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TROMBOPROFILAXIS </a:t>
            </a:r>
            <a:b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</a:br>
            <a: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  <a:t>  EN RITAC</a:t>
            </a:r>
            <a:br>
              <a:rPr lang="es-MX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+mn-ea"/>
                <a:cs typeface="Arial" charset="0"/>
              </a:rPr>
            </a:br>
            <a:endParaRPr lang="es-MX" sz="2000" b="1" dirty="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+mn-ea"/>
              <a:cs typeface="Arial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b="1" dirty="0" smtClean="0">
                <a:solidFill>
                  <a:schemeClr val="bg1">
                    <a:lumMod val="50000"/>
                  </a:schemeClr>
                </a:solidFill>
              </a:rPr>
              <a:t>CONCLUSIONES</a:t>
            </a:r>
          </a:p>
          <a:p>
            <a:r>
              <a:rPr lang="es-MX" u="sng" dirty="0" smtClean="0">
                <a:solidFill>
                  <a:schemeClr val="accent5">
                    <a:lumMod val="50000"/>
                  </a:schemeClr>
                </a:solidFill>
              </a:rPr>
              <a:t>Laboratorio:</a:t>
            </a:r>
          </a:p>
          <a:p>
            <a:pPr lvl="1"/>
            <a:r>
              <a:rPr lang="es-MX" sz="1600" dirty="0">
                <a:solidFill>
                  <a:schemeClr val="bg1">
                    <a:lumMod val="50000"/>
                  </a:schemeClr>
                </a:solidFill>
              </a:rPr>
              <a:t>Dímero-D</a:t>
            </a:r>
          </a:p>
          <a:p>
            <a:pPr lvl="1"/>
            <a:r>
              <a:rPr lang="es-MX" sz="1600" dirty="0">
                <a:solidFill>
                  <a:schemeClr val="bg1">
                    <a:lumMod val="50000"/>
                  </a:schemeClr>
                </a:solidFill>
              </a:rPr>
              <a:t>Tiempo de Protrombina (TP) y Tiempo Parcial de Tromboplastina (TPT)</a:t>
            </a:r>
          </a:p>
          <a:p>
            <a:pPr lvl="1"/>
            <a:r>
              <a:rPr lang="es-MX" sz="1600" dirty="0">
                <a:solidFill>
                  <a:schemeClr val="bg1">
                    <a:lumMod val="50000"/>
                  </a:schemeClr>
                </a:solidFill>
              </a:rPr>
              <a:t>Fibrinógeno</a:t>
            </a:r>
          </a:p>
          <a:p>
            <a:pPr lvl="1"/>
            <a:r>
              <a:rPr lang="es-MX" sz="1600" dirty="0">
                <a:solidFill>
                  <a:schemeClr val="bg1">
                    <a:lumMod val="50000"/>
                  </a:schemeClr>
                </a:solidFill>
              </a:rPr>
              <a:t>Diferencial de </a:t>
            </a:r>
            <a:r>
              <a:rPr lang="es-MX" sz="1600" dirty="0" smtClean="0">
                <a:solidFill>
                  <a:schemeClr val="bg1">
                    <a:lumMod val="50000"/>
                  </a:schemeClr>
                </a:solidFill>
              </a:rPr>
              <a:t>Leucocitos</a:t>
            </a:r>
          </a:p>
          <a:p>
            <a:r>
              <a:rPr lang="es-MX" u="sng" dirty="0" err="1" smtClean="0">
                <a:solidFill>
                  <a:schemeClr val="accent5">
                    <a:lumMod val="50000"/>
                  </a:schemeClr>
                </a:solidFill>
              </a:rPr>
              <a:t>Tromboprofilaxis</a:t>
            </a:r>
            <a:r>
              <a:rPr lang="es-MX" u="sng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 lvl="1"/>
            <a:r>
              <a:rPr lang="es-MX" sz="1600" dirty="0" smtClean="0">
                <a:solidFill>
                  <a:schemeClr val="bg1">
                    <a:lumMod val="50000"/>
                  </a:schemeClr>
                </a:solidFill>
              </a:rPr>
              <a:t>A todos iniciar HBPM (HNF si esta contraindicada)</a:t>
            </a:r>
          </a:p>
          <a:p>
            <a:r>
              <a:rPr lang="es-MX" u="sng" dirty="0" smtClean="0">
                <a:solidFill>
                  <a:schemeClr val="accent5">
                    <a:lumMod val="50000"/>
                  </a:schemeClr>
                </a:solidFill>
              </a:rPr>
              <a:t>Dosis Terapéutica:</a:t>
            </a:r>
          </a:p>
          <a:p>
            <a:pPr lvl="1"/>
            <a:r>
              <a:rPr lang="es-MX" sz="1600" dirty="0" smtClean="0">
                <a:solidFill>
                  <a:schemeClr val="bg1">
                    <a:lumMod val="50000"/>
                  </a:schemeClr>
                </a:solidFill>
              </a:rPr>
              <a:t>TVP o TEP (Si no se puede confirmar, aun solo con la sospecha)</a:t>
            </a:r>
            <a:endParaRPr lang="es-MX" sz="16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s-MX" sz="1600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s-MX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857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5482952" cy="774700"/>
          </a:xfrm>
        </p:spPr>
        <p:txBody>
          <a:bodyPr/>
          <a:lstStyle/>
          <a:p>
            <a:pPr algn="ctr"/>
            <a:r>
              <a:rPr lang="es-MX" b="1" dirty="0"/>
              <a:t>CONTACTO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marL="0" indent="0" algn="ctr">
              <a:buNone/>
            </a:pPr>
            <a:r>
              <a:rPr lang="es-MX" dirty="0" smtClean="0">
                <a:latin typeface="Montserrat"/>
              </a:rPr>
              <a:t>polo33umq@Hotmail.com</a:t>
            </a:r>
            <a:endParaRPr lang="es-MX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67387663"/>
      </p:ext>
    </p:extLst>
  </p:cSld>
  <p:clrMapOvr>
    <a:masterClrMapping/>
  </p:clrMapOvr>
</p:sld>
</file>

<file path=ppt/theme/theme1.xml><?xml version="1.0" encoding="utf-8"?>
<a:theme xmlns:a="http://schemas.openxmlformats.org/drawingml/2006/main" name="propuesta 1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1620</TotalTime>
  <Words>636</Words>
  <Application>Microsoft Office PowerPoint</Application>
  <PresentationFormat>Presentación en pantalla (4:3)</PresentationFormat>
  <Paragraphs>109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propuesta 1</vt:lpstr>
      <vt:lpstr>Presentación de PowerPoint</vt:lpstr>
      <vt:lpstr>Presentación de PowerPoint</vt:lpstr>
      <vt:lpstr>Presentación de PowerPoint</vt:lpstr>
      <vt:lpstr>Presentación de PowerPoint</vt:lpstr>
      <vt:lpstr>MAYOR RIESGO TROMBÓTICO EN  LOS PACIENTES CON COVID-19</vt:lpstr>
      <vt:lpstr>RECOMENDACIONES DE TROMBOPROFILAXIS</vt:lpstr>
      <vt:lpstr>RECOMENDACIONES DE TROMBOPROFILAXIS</vt:lpstr>
      <vt:lpstr>RECOMENDACIONES DE TROMBOPROFILAXIS</vt:lpstr>
      <vt:lpstr>RECOMENDACIONES DE TROMBOPROFILAXIS</vt:lpstr>
      <vt:lpstr>RECOMENDACIONES DE TROMBOPROFILAXIS</vt:lpstr>
      <vt:lpstr>TROMBOPROFILAXIS    EN RITAC </vt:lpstr>
      <vt:lpstr>CONTACTO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Angel Martinez Flores</dc:creator>
  <cp:lastModifiedBy>Victor Efrain Aguilar Sanchez</cp:lastModifiedBy>
  <cp:revision>31</cp:revision>
  <cp:lastPrinted>2019-03-13T23:54:18Z</cp:lastPrinted>
  <dcterms:created xsi:type="dcterms:W3CDTF">2020-05-08T17:36:06Z</dcterms:created>
  <dcterms:modified xsi:type="dcterms:W3CDTF">2020-05-14T23:09:10Z</dcterms:modified>
</cp:coreProperties>
</file>