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57" r:id="rId3"/>
    <p:sldId id="261" r:id="rId4"/>
    <p:sldId id="262" r:id="rId5"/>
    <p:sldId id="264" r:id="rId6"/>
    <p:sldId id="265" r:id="rId7"/>
    <p:sldId id="266" r:id="rId8"/>
    <p:sldId id="267" r:id="rId9"/>
    <p:sldId id="268" r:id="rId10"/>
    <p:sldId id="269" r:id="rId11"/>
    <p:sldId id="270" r:id="rId12"/>
    <p:sldId id="271" r:id="rId13"/>
    <p:sldId id="272" r:id="rId14"/>
    <p:sldId id="274" r:id="rId15"/>
    <p:sldId id="275" r:id="rId16"/>
    <p:sldId id="276" r:id="rId17"/>
    <p:sldId id="277" r:id="rId18"/>
    <p:sldId id="278" r:id="rId19"/>
    <p:sldId id="279" r:id="rId20"/>
    <p:sldId id="280" r:id="rId21"/>
    <p:sldId id="281" r:id="rId22"/>
    <p:sldId id="282" r:id="rId23"/>
    <p:sldId id="283" r:id="rId24"/>
    <p:sldId id="284" r:id="rId25"/>
    <p:sldId id="285" r:id="rId26"/>
    <p:sldId id="286" r:id="rId27"/>
    <p:sldId id="287" r:id="rId28"/>
    <p:sldId id="288" r:id="rId29"/>
    <p:sldId id="289" r:id="rId30"/>
    <p:sldId id="290" r:id="rId31"/>
    <p:sldId id="291" r:id="rId32"/>
    <p:sldId id="292" r:id="rId33"/>
    <p:sldId id="293" r:id="rId34"/>
    <p:sldId id="294" r:id="rId35"/>
    <p:sldId id="295" r:id="rId36"/>
    <p:sldId id="296" r:id="rId37"/>
    <p:sldId id="297" r:id="rId38"/>
    <p:sldId id="298" r:id="rId39"/>
    <p:sldId id="299" r:id="rId40"/>
    <p:sldId id="300" r:id="rId41"/>
    <p:sldId id="301" r:id="rId42"/>
    <p:sldId id="302" r:id="rId43"/>
    <p:sldId id="303" r:id="rId44"/>
    <p:sldId id="304" r:id="rId45"/>
    <p:sldId id="305" r:id="rId46"/>
    <p:sldId id="306" r:id="rId47"/>
    <p:sldId id="307" r:id="rId48"/>
    <p:sldId id="308" r:id="rId49"/>
    <p:sldId id="309" r:id="rId50"/>
    <p:sldId id="310" r:id="rId51"/>
    <p:sldId id="311" r:id="rId52"/>
    <p:sldId id="312" r:id="rId53"/>
    <p:sldId id="313" r:id="rId54"/>
    <p:sldId id="314" r:id="rId55"/>
    <p:sldId id="315" r:id="rId56"/>
    <p:sldId id="316" r:id="rId57"/>
    <p:sldId id="317" r:id="rId58"/>
    <p:sldId id="318" r:id="rId59"/>
    <p:sldId id="319" r:id="rId60"/>
  </p:sldIdLst>
  <p:sldSz cx="9144000" cy="6858000" type="overhead"/>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0" autoAdjust="0"/>
    <p:restoredTop sz="94660"/>
  </p:normalViewPr>
  <p:slideViewPr>
    <p:cSldViewPr snapToGrid="0">
      <p:cViewPr varScale="1">
        <p:scale>
          <a:sx n="71" d="100"/>
          <a:sy n="71" d="100"/>
        </p:scale>
        <p:origin x="1296"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p:spPr>
        <p:txBody>
          <a:bodyPr anchor="b"/>
          <a:lstStyle>
            <a:lvl1pPr algn="ctr">
              <a:defRPr sz="6000"/>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MX"/>
          </a:p>
        </p:txBody>
      </p:sp>
      <p:sp>
        <p:nvSpPr>
          <p:cNvPr id="4" name="Marcador de fecha 3"/>
          <p:cNvSpPr>
            <a:spLocks noGrp="1"/>
          </p:cNvSpPr>
          <p:nvPr>
            <p:ph type="dt" sz="half" idx="10"/>
          </p:nvPr>
        </p:nvSpPr>
        <p:spPr/>
        <p:txBody>
          <a:bodyPr/>
          <a:lstStyle/>
          <a:p>
            <a:fld id="{D6518269-1168-413F-8ADD-F5CC747D5D5A}" type="datetimeFigureOut">
              <a:rPr lang="es-MX" smtClean="0"/>
              <a:pPr/>
              <a:t>27/04/2020</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66328ED-6E65-48AB-81D2-0402FBBDFD2E}" type="slidenum">
              <a:rPr lang="es-MX" smtClean="0"/>
              <a:pPr/>
              <a:t>‹Nº›</a:t>
            </a:fld>
            <a:endParaRPr lang="es-MX"/>
          </a:p>
        </p:txBody>
      </p:sp>
    </p:spTree>
    <p:extLst>
      <p:ext uri="{BB962C8B-B14F-4D97-AF65-F5344CB8AC3E}">
        <p14:creationId xmlns:p14="http://schemas.microsoft.com/office/powerpoint/2010/main" val="20529997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D6518269-1168-413F-8ADD-F5CC747D5D5A}" type="datetimeFigureOut">
              <a:rPr lang="es-MX" smtClean="0"/>
              <a:pPr/>
              <a:t>27/04/2020</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66328ED-6E65-48AB-81D2-0402FBBDFD2E}" type="slidenum">
              <a:rPr lang="es-MX" smtClean="0"/>
              <a:pPr/>
              <a:t>‹Nº›</a:t>
            </a:fld>
            <a:endParaRPr lang="es-MX"/>
          </a:p>
        </p:txBody>
      </p:sp>
    </p:spTree>
    <p:extLst>
      <p:ext uri="{BB962C8B-B14F-4D97-AF65-F5344CB8AC3E}">
        <p14:creationId xmlns:p14="http://schemas.microsoft.com/office/powerpoint/2010/main" val="3768797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9"/>
            <a:ext cx="7886700" cy="2852737"/>
          </a:xfrm>
        </p:spPr>
        <p:txBody>
          <a:bodyPr anchor="b"/>
          <a:lstStyle>
            <a:lvl1pPr>
              <a:defRPr sz="6000"/>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D6518269-1168-413F-8ADD-F5CC747D5D5A}" type="datetimeFigureOut">
              <a:rPr lang="es-MX" smtClean="0"/>
              <a:pPr/>
              <a:t>27/04/2020</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66328ED-6E65-48AB-81D2-0402FBBDFD2E}" type="slidenum">
              <a:rPr lang="es-MX" smtClean="0"/>
              <a:pPr/>
              <a:t>‹Nº›</a:t>
            </a:fld>
            <a:endParaRPr lang="es-MX"/>
          </a:p>
        </p:txBody>
      </p:sp>
    </p:spTree>
    <p:extLst>
      <p:ext uri="{BB962C8B-B14F-4D97-AF65-F5344CB8AC3E}">
        <p14:creationId xmlns:p14="http://schemas.microsoft.com/office/powerpoint/2010/main" val="4205170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628650" y="1825625"/>
            <a:ext cx="38862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4629150" y="1825625"/>
            <a:ext cx="38862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p>
            <a:fld id="{D6518269-1168-413F-8ADD-F5CC747D5D5A}" type="datetimeFigureOut">
              <a:rPr lang="es-MX" smtClean="0"/>
              <a:pPr/>
              <a:t>27/04/2020</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D66328ED-6E65-48AB-81D2-0402FBBDFD2E}" type="slidenum">
              <a:rPr lang="es-MX" smtClean="0"/>
              <a:pPr/>
              <a:t>‹Nº›</a:t>
            </a:fld>
            <a:endParaRPr lang="es-MX"/>
          </a:p>
        </p:txBody>
      </p:sp>
    </p:spTree>
    <p:extLst>
      <p:ext uri="{BB962C8B-B14F-4D97-AF65-F5344CB8AC3E}">
        <p14:creationId xmlns:p14="http://schemas.microsoft.com/office/powerpoint/2010/main" val="515405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29841" y="365126"/>
            <a:ext cx="7886700" cy="1325563"/>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629842" y="2505075"/>
            <a:ext cx="3868340"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4629150" y="2505075"/>
            <a:ext cx="3887391"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p>
            <a:fld id="{D6518269-1168-413F-8ADD-F5CC747D5D5A}" type="datetimeFigureOut">
              <a:rPr lang="es-MX" smtClean="0"/>
              <a:pPr/>
              <a:t>27/04/2020</a:t>
            </a:fld>
            <a:endParaRPr lang="es-MX"/>
          </a:p>
        </p:txBody>
      </p:sp>
      <p:sp>
        <p:nvSpPr>
          <p:cNvPr id="8" name="Marcador de pie de página 7"/>
          <p:cNvSpPr>
            <a:spLocks noGrp="1"/>
          </p:cNvSpPr>
          <p:nvPr>
            <p:ph type="ftr" sz="quarter" idx="11"/>
          </p:nvPr>
        </p:nvSpPr>
        <p:spPr/>
        <p:txBody>
          <a:bodyPr/>
          <a:lstStyle/>
          <a:p>
            <a:endParaRPr lang="es-MX"/>
          </a:p>
        </p:txBody>
      </p:sp>
      <p:sp>
        <p:nvSpPr>
          <p:cNvPr id="9" name="Marcador de número de diapositiva 8"/>
          <p:cNvSpPr>
            <a:spLocks noGrp="1"/>
          </p:cNvSpPr>
          <p:nvPr>
            <p:ph type="sldNum" sz="quarter" idx="12"/>
          </p:nvPr>
        </p:nvSpPr>
        <p:spPr/>
        <p:txBody>
          <a:bodyPr/>
          <a:lstStyle/>
          <a:p>
            <a:fld id="{D66328ED-6E65-48AB-81D2-0402FBBDFD2E}" type="slidenum">
              <a:rPr lang="es-MX" smtClean="0"/>
              <a:pPr/>
              <a:t>‹Nº›</a:t>
            </a:fld>
            <a:endParaRPr lang="es-MX"/>
          </a:p>
        </p:txBody>
      </p:sp>
    </p:spTree>
    <p:extLst>
      <p:ext uri="{BB962C8B-B14F-4D97-AF65-F5344CB8AC3E}">
        <p14:creationId xmlns:p14="http://schemas.microsoft.com/office/powerpoint/2010/main" val="19771067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p>
            <a:fld id="{D6518269-1168-413F-8ADD-F5CC747D5D5A}" type="datetimeFigureOut">
              <a:rPr lang="es-MX" smtClean="0"/>
              <a:pPr/>
              <a:t>27/04/2020</a:t>
            </a:fld>
            <a:endParaRPr lang="es-MX"/>
          </a:p>
        </p:txBody>
      </p:sp>
      <p:sp>
        <p:nvSpPr>
          <p:cNvPr id="4" name="Marcador de pie de página 3"/>
          <p:cNvSpPr>
            <a:spLocks noGrp="1"/>
          </p:cNvSpPr>
          <p:nvPr>
            <p:ph type="ftr" sz="quarter" idx="11"/>
          </p:nvPr>
        </p:nvSpPr>
        <p:spPr/>
        <p:txBody>
          <a:bodyPr/>
          <a:lstStyle/>
          <a:p>
            <a:endParaRPr lang="es-MX"/>
          </a:p>
        </p:txBody>
      </p:sp>
      <p:sp>
        <p:nvSpPr>
          <p:cNvPr id="5" name="Marcador de número de diapositiva 4"/>
          <p:cNvSpPr>
            <a:spLocks noGrp="1"/>
          </p:cNvSpPr>
          <p:nvPr>
            <p:ph type="sldNum" sz="quarter" idx="12"/>
          </p:nvPr>
        </p:nvSpPr>
        <p:spPr/>
        <p:txBody>
          <a:bodyPr/>
          <a:lstStyle/>
          <a:p>
            <a:fld id="{D66328ED-6E65-48AB-81D2-0402FBBDFD2E}" type="slidenum">
              <a:rPr lang="es-MX" smtClean="0"/>
              <a:pPr/>
              <a:t>‹Nº›</a:t>
            </a:fld>
            <a:endParaRPr lang="es-MX"/>
          </a:p>
        </p:txBody>
      </p:sp>
    </p:spTree>
    <p:extLst>
      <p:ext uri="{BB962C8B-B14F-4D97-AF65-F5344CB8AC3E}">
        <p14:creationId xmlns:p14="http://schemas.microsoft.com/office/powerpoint/2010/main" val="1515934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D6518269-1168-413F-8ADD-F5CC747D5D5A}" type="datetimeFigureOut">
              <a:rPr lang="es-MX" smtClean="0"/>
              <a:pPr/>
              <a:t>27/04/2020</a:t>
            </a:fld>
            <a:endParaRPr lang="es-MX"/>
          </a:p>
        </p:txBody>
      </p:sp>
      <p:sp>
        <p:nvSpPr>
          <p:cNvPr id="3" name="Marcador de pie de página 2"/>
          <p:cNvSpPr>
            <a:spLocks noGrp="1"/>
          </p:cNvSpPr>
          <p:nvPr>
            <p:ph type="ftr" sz="quarter" idx="11"/>
          </p:nvPr>
        </p:nvSpPr>
        <p:spPr/>
        <p:txBody>
          <a:bodyPr/>
          <a:lstStyle/>
          <a:p>
            <a:endParaRPr lang="es-MX"/>
          </a:p>
        </p:txBody>
      </p:sp>
      <p:sp>
        <p:nvSpPr>
          <p:cNvPr id="4" name="Marcador de número de diapositiva 3"/>
          <p:cNvSpPr>
            <a:spLocks noGrp="1"/>
          </p:cNvSpPr>
          <p:nvPr>
            <p:ph type="sldNum" sz="quarter" idx="12"/>
          </p:nvPr>
        </p:nvSpPr>
        <p:spPr/>
        <p:txBody>
          <a:bodyPr/>
          <a:lstStyle/>
          <a:p>
            <a:fld id="{D66328ED-6E65-48AB-81D2-0402FBBDFD2E}" type="slidenum">
              <a:rPr lang="es-MX" smtClean="0"/>
              <a:pPr/>
              <a:t>‹Nº›</a:t>
            </a:fld>
            <a:endParaRPr lang="es-MX"/>
          </a:p>
        </p:txBody>
      </p:sp>
    </p:spTree>
    <p:extLst>
      <p:ext uri="{BB962C8B-B14F-4D97-AF65-F5344CB8AC3E}">
        <p14:creationId xmlns:p14="http://schemas.microsoft.com/office/powerpoint/2010/main" val="2211606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32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D6518269-1168-413F-8ADD-F5CC747D5D5A}" type="datetimeFigureOut">
              <a:rPr lang="es-MX" smtClean="0"/>
              <a:pPr/>
              <a:t>27/04/2020</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D66328ED-6E65-48AB-81D2-0402FBBDFD2E}" type="slidenum">
              <a:rPr lang="es-MX" smtClean="0"/>
              <a:pPr/>
              <a:t>‹Nº›</a:t>
            </a:fld>
            <a:endParaRPr lang="es-MX"/>
          </a:p>
        </p:txBody>
      </p:sp>
    </p:spTree>
    <p:extLst>
      <p:ext uri="{BB962C8B-B14F-4D97-AF65-F5344CB8AC3E}">
        <p14:creationId xmlns:p14="http://schemas.microsoft.com/office/powerpoint/2010/main" val="3831831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32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D6518269-1168-413F-8ADD-F5CC747D5D5A}" type="datetimeFigureOut">
              <a:rPr lang="es-MX" smtClean="0"/>
              <a:pPr/>
              <a:t>27/04/2020</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D66328ED-6E65-48AB-81D2-0402FBBDFD2E}" type="slidenum">
              <a:rPr lang="es-MX" smtClean="0"/>
              <a:pPr/>
              <a:t>‹Nº›</a:t>
            </a:fld>
            <a:endParaRPr lang="es-MX"/>
          </a:p>
        </p:txBody>
      </p:sp>
    </p:spTree>
    <p:extLst>
      <p:ext uri="{BB962C8B-B14F-4D97-AF65-F5344CB8AC3E}">
        <p14:creationId xmlns:p14="http://schemas.microsoft.com/office/powerpoint/2010/main" val="7288293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D6518269-1168-413F-8ADD-F5CC747D5D5A}" type="datetimeFigureOut">
              <a:rPr lang="es-MX" smtClean="0"/>
              <a:pPr/>
              <a:t>27/04/2020</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66328ED-6E65-48AB-81D2-0402FBBDFD2E}" type="slidenum">
              <a:rPr lang="es-MX" smtClean="0"/>
              <a:pPr/>
              <a:t>‹Nº›</a:t>
            </a:fld>
            <a:endParaRPr lang="es-MX"/>
          </a:p>
        </p:txBody>
      </p:sp>
    </p:spTree>
    <p:extLst>
      <p:ext uri="{BB962C8B-B14F-4D97-AF65-F5344CB8AC3E}">
        <p14:creationId xmlns:p14="http://schemas.microsoft.com/office/powerpoint/2010/main" val="2809475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3675" y="365125"/>
            <a:ext cx="1971675" cy="5811838"/>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628650" y="365125"/>
            <a:ext cx="5800725"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D6518269-1168-413F-8ADD-F5CC747D5D5A}" type="datetimeFigureOut">
              <a:rPr lang="es-MX" smtClean="0"/>
              <a:pPr/>
              <a:t>27/04/2020</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66328ED-6E65-48AB-81D2-0402FBBDFD2E}" type="slidenum">
              <a:rPr lang="es-MX" smtClean="0"/>
              <a:pPr/>
              <a:t>‹Nº›</a:t>
            </a:fld>
            <a:endParaRPr lang="es-MX"/>
          </a:p>
        </p:txBody>
      </p:sp>
    </p:spTree>
    <p:extLst>
      <p:ext uri="{BB962C8B-B14F-4D97-AF65-F5344CB8AC3E}">
        <p14:creationId xmlns:p14="http://schemas.microsoft.com/office/powerpoint/2010/main" val="1923032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b="-1000"/>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509900" y="365126"/>
            <a:ext cx="7886700" cy="1325563"/>
          </a:xfrm>
          <a:prstGeom prst="rect">
            <a:avLst/>
          </a:prstGeom>
        </p:spPr>
        <p:txBody>
          <a:bodyPr vert="horz" lIns="91440" tIns="45720" rIns="91440" bIns="45720" rtlCol="0" anchor="ctr">
            <a:normAutofit/>
          </a:bodyPr>
          <a:lstStyle/>
          <a:p>
            <a:r>
              <a:rPr lang="es-ES" dirty="0" smtClean="0"/>
              <a:t>Haga clic para modificar el estilo de título del patrón</a:t>
            </a:r>
            <a:endParaRPr lang="es-MX" dirty="0"/>
          </a:p>
        </p:txBody>
      </p:sp>
      <p:sp>
        <p:nvSpPr>
          <p:cNvPr id="3" name="Marcador de texto 2"/>
          <p:cNvSpPr>
            <a:spLocks noGrp="1"/>
          </p:cNvSpPr>
          <p:nvPr>
            <p:ph type="body" idx="1"/>
          </p:nvPr>
        </p:nvSpPr>
        <p:spPr>
          <a:xfrm>
            <a:off x="509900" y="1825625"/>
            <a:ext cx="78867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518269-1168-413F-8ADD-F5CC747D5D5A}" type="datetimeFigureOut">
              <a:rPr lang="es-MX" smtClean="0"/>
              <a:pPr/>
              <a:t>27/04/2020</a:t>
            </a:fld>
            <a:endParaRPr lang="es-MX"/>
          </a:p>
        </p:txBody>
      </p:sp>
      <p:sp>
        <p:nvSpPr>
          <p:cNvPr id="5" name="Marcador de pie de página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6328ED-6E65-48AB-81D2-0402FBBDFD2E}" type="slidenum">
              <a:rPr lang="es-MX" smtClean="0"/>
              <a:pPr/>
              <a:t>‹Nº›</a:t>
            </a:fld>
            <a:endParaRPr lang="es-MX"/>
          </a:p>
        </p:txBody>
      </p:sp>
    </p:spTree>
    <p:extLst>
      <p:ext uri="{BB962C8B-B14F-4D97-AF65-F5344CB8AC3E}">
        <p14:creationId xmlns:p14="http://schemas.microsoft.com/office/powerpoint/2010/main" val="2210569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5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C:\Users\morar\Desktop\COVID-19 - copia.png"/>
          <p:cNvPicPr>
            <a:picLocks noChangeAspect="1" noChangeArrowheads="1"/>
          </p:cNvPicPr>
          <p:nvPr/>
        </p:nvPicPr>
        <p:blipFill>
          <a:blip r:embed="rId2"/>
          <a:srcRect/>
          <a:stretch>
            <a:fillRect/>
          </a:stretch>
        </p:blipFill>
        <p:spPr bwMode="auto">
          <a:xfrm>
            <a:off x="0" y="659763"/>
            <a:ext cx="4953000" cy="5572125"/>
          </a:xfrm>
          <a:prstGeom prst="rect">
            <a:avLst/>
          </a:prstGeom>
          <a:noFill/>
        </p:spPr>
      </p:pic>
      <p:pic>
        <p:nvPicPr>
          <p:cNvPr id="6" name="Picture 6" descr="C:\Users\morar\Desktop\barras-portada-02.png"/>
          <p:cNvPicPr>
            <a:picLocks noChangeAspect="1" noChangeArrowheads="1"/>
          </p:cNvPicPr>
          <p:nvPr/>
        </p:nvPicPr>
        <p:blipFill>
          <a:blip r:embed="rId3"/>
          <a:srcRect/>
          <a:stretch>
            <a:fillRect/>
          </a:stretch>
        </p:blipFill>
        <p:spPr bwMode="auto">
          <a:xfrm>
            <a:off x="0" y="2338704"/>
            <a:ext cx="9177020" cy="2294255"/>
          </a:xfrm>
          <a:prstGeom prst="rect">
            <a:avLst/>
          </a:prstGeom>
          <a:noFill/>
        </p:spPr>
      </p:pic>
      <p:sp>
        <p:nvSpPr>
          <p:cNvPr id="10" name="Título 1"/>
          <p:cNvSpPr txBox="1">
            <a:spLocks/>
          </p:cNvSpPr>
          <p:nvPr/>
        </p:nvSpPr>
        <p:spPr>
          <a:xfrm>
            <a:off x="396240" y="3454083"/>
            <a:ext cx="8305800" cy="767397"/>
          </a:xfrm>
          <a:prstGeom prst="rect">
            <a:avLst/>
          </a:prstGeom>
        </p:spPr>
        <p:txBody>
          <a:bodyPr>
            <a:normAutofit fontScale="97500"/>
          </a:bodyPr>
          <a:lstStyle/>
          <a:p>
            <a:pPr algn="ctr">
              <a:lnSpc>
                <a:spcPct val="90000"/>
              </a:lnSpc>
              <a:spcBef>
                <a:spcPct val="0"/>
              </a:spcBef>
              <a:defRPr/>
            </a:pPr>
            <a:r>
              <a:rPr lang="es-MX" sz="3600" dirty="0">
                <a:latin typeface="Montserrat" pitchFamily="2" charset="0"/>
                <a:ea typeface="+mj-ea"/>
                <a:cs typeface="+mj-cs"/>
              </a:rPr>
              <a:t>Hallazgos Rx de Tórax COVID-19</a:t>
            </a:r>
            <a:endParaRPr kumimoji="0" lang="es-MX" sz="3600" i="0" u="none" strike="noStrike" kern="1200" cap="none" spc="0" normalizeH="0" baseline="0" noProof="0" dirty="0">
              <a:ln>
                <a:noFill/>
              </a:ln>
              <a:solidFill>
                <a:schemeClr val="tx1"/>
              </a:solidFill>
              <a:effectLst/>
              <a:uLnTx/>
              <a:uFillTx/>
              <a:latin typeface="Montserrat" pitchFamily="2" charset="0"/>
              <a:ea typeface="+mj-ea"/>
              <a:cs typeface="+mj-cs"/>
            </a:endParaRPr>
          </a:p>
        </p:txBody>
      </p:sp>
      <p:sp>
        <p:nvSpPr>
          <p:cNvPr id="11" name="Título 1"/>
          <p:cNvSpPr txBox="1">
            <a:spLocks/>
          </p:cNvSpPr>
          <p:nvPr/>
        </p:nvSpPr>
        <p:spPr>
          <a:xfrm>
            <a:off x="426720" y="2692083"/>
            <a:ext cx="8305800" cy="935037"/>
          </a:xfrm>
          <a:prstGeom prst="rect">
            <a:avLst/>
          </a:prstGeom>
        </p:spPr>
        <p:txBody>
          <a:bodyPr>
            <a:normAutofit fontScale="97500"/>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MX" sz="4100" b="1" i="0" u="none" strike="noStrike" kern="1200" cap="none" spc="0" normalizeH="0" baseline="0" noProof="0" dirty="0" smtClean="0">
                <a:ln>
                  <a:noFill/>
                </a:ln>
                <a:solidFill>
                  <a:schemeClr val="tx1"/>
                </a:solidFill>
                <a:effectLst/>
                <a:uLnTx/>
                <a:uFillTx/>
                <a:latin typeface="Montserrat" pitchFamily="2" charset="0"/>
                <a:ea typeface="+mj-ea"/>
                <a:cs typeface="+mj-cs"/>
              </a:rPr>
              <a:t>COVID-19</a:t>
            </a:r>
            <a:r>
              <a:rPr kumimoji="0" lang="es-MX" sz="3600" i="0" u="none" strike="noStrike" kern="1200" cap="none" spc="0" normalizeH="0" baseline="0" noProof="0" dirty="0" smtClean="0">
                <a:ln>
                  <a:noFill/>
                </a:ln>
                <a:solidFill>
                  <a:schemeClr val="tx1"/>
                </a:solidFill>
                <a:effectLst/>
                <a:uLnTx/>
                <a:uFillTx/>
                <a:ea typeface="+mj-ea"/>
                <a:cs typeface="+mj-cs"/>
              </a:rPr>
              <a:t> </a:t>
            </a:r>
            <a:endParaRPr kumimoji="0" lang="es-MX" sz="3600" i="0" u="none" strike="noStrike" kern="1200" cap="none" spc="0" normalizeH="0" baseline="0" noProof="0" dirty="0">
              <a:ln>
                <a:noFill/>
              </a:ln>
              <a:solidFill>
                <a:schemeClr val="tx1"/>
              </a:solidFill>
              <a:effectLst/>
              <a:uLnTx/>
              <a:uFillTx/>
              <a:ea typeface="+mj-ea"/>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08330" y="388277"/>
            <a:ext cx="8515350" cy="994442"/>
          </a:xfrm>
        </p:spPr>
        <p:txBody>
          <a:bodyPr>
            <a:normAutofit/>
          </a:bodyPr>
          <a:lstStyle/>
          <a:p>
            <a:r>
              <a:rPr lang="es-MX" sz="3200" dirty="0" smtClean="0">
                <a:latin typeface="Montserrat" pitchFamily="2" charset="0"/>
              </a:rPr>
              <a:t>Indicaciones de solicitud de Rx de Tórax</a:t>
            </a:r>
            <a:endParaRPr lang="es-MX" sz="3200" dirty="0">
              <a:latin typeface="Montserrat" pitchFamily="2" charset="0"/>
            </a:endParaRPr>
          </a:p>
        </p:txBody>
      </p:sp>
      <p:sp>
        <p:nvSpPr>
          <p:cNvPr id="3" name="Marcador de contenido 2"/>
          <p:cNvSpPr>
            <a:spLocks noGrp="1"/>
          </p:cNvSpPr>
          <p:nvPr>
            <p:ph idx="1"/>
          </p:nvPr>
        </p:nvSpPr>
        <p:spPr>
          <a:xfrm>
            <a:off x="496298" y="1488741"/>
            <a:ext cx="6048876" cy="4069849"/>
          </a:xfrm>
        </p:spPr>
        <p:txBody>
          <a:bodyPr>
            <a:noAutofit/>
          </a:bodyPr>
          <a:lstStyle/>
          <a:p>
            <a:pPr algn="just">
              <a:lnSpc>
                <a:spcPct val="100000"/>
              </a:lnSpc>
            </a:pPr>
            <a:r>
              <a:rPr lang="es-MX" sz="1600" dirty="0" smtClean="0">
                <a:latin typeface="Montserrat" pitchFamily="2" charset="0"/>
              </a:rPr>
              <a:t>En urgencias si existe sospecha de infección por Covid-19. Se realizará de ser posible en el departamento de Imagenología. Si no es posible se realizará una radiografía con el equipo portátil.</a:t>
            </a:r>
          </a:p>
          <a:p>
            <a:pPr algn="just">
              <a:lnSpc>
                <a:spcPct val="100000"/>
              </a:lnSpc>
            </a:pPr>
            <a:r>
              <a:rPr lang="es-MX" sz="1600" dirty="0" smtClean="0">
                <a:latin typeface="Montserrat" pitchFamily="2" charset="0"/>
              </a:rPr>
              <a:t>En UCI siempre que el intensivista lo crea conveniente</a:t>
            </a:r>
          </a:p>
          <a:p>
            <a:pPr algn="just">
              <a:lnSpc>
                <a:spcPct val="100000"/>
              </a:lnSpc>
            </a:pPr>
            <a:r>
              <a:rPr lang="es-MX" sz="1600" dirty="0" smtClean="0">
                <a:latin typeface="Montserrat" pitchFamily="2" charset="0"/>
              </a:rPr>
              <a:t>En pacientes hospitalizados siempre se realizarán con el equipo portátil y únicamente en las siguientes situaciones:</a:t>
            </a:r>
          </a:p>
          <a:p>
            <a:pPr lvl="1" algn="just">
              <a:lnSpc>
                <a:spcPct val="100000"/>
              </a:lnSpc>
            </a:pPr>
            <a:r>
              <a:rPr lang="es-MX" sz="1400" dirty="0" smtClean="0">
                <a:latin typeface="Montserrat" charset="0"/>
                <a:ea typeface="Montserrat" charset="0"/>
                <a:cs typeface="Montserrat" charset="0"/>
              </a:rPr>
              <a:t>Empeoramiento clínico relevante</a:t>
            </a:r>
          </a:p>
          <a:p>
            <a:pPr lvl="1" algn="just">
              <a:lnSpc>
                <a:spcPct val="100000"/>
              </a:lnSpc>
            </a:pPr>
            <a:r>
              <a:rPr lang="es-MX" sz="1400" dirty="0" smtClean="0">
                <a:latin typeface="Montserrat" charset="0"/>
                <a:ea typeface="Montserrat" charset="0"/>
                <a:cs typeface="Montserrat" charset="0"/>
              </a:rPr>
              <a:t>Estancamiento clínico a la finalización del tratamiento</a:t>
            </a:r>
          </a:p>
          <a:p>
            <a:pPr lvl="1" algn="just">
              <a:lnSpc>
                <a:spcPct val="100000"/>
              </a:lnSpc>
            </a:pPr>
            <a:r>
              <a:rPr lang="es-MX" sz="1400" dirty="0" smtClean="0">
                <a:latin typeface="Montserrat" charset="0"/>
                <a:ea typeface="Montserrat" charset="0"/>
                <a:cs typeface="Montserrat" charset="0"/>
              </a:rPr>
              <a:t>Pacientes que han estado con un cuadro clínico grave ingresados en UCI, al alta tras su recuperación en piso, como placa referente por si existiese interconsulta por empeoramiento, o si existe indicación de seguimiento evolutivo en relación a posibles secuelas pulmonares</a:t>
            </a:r>
          </a:p>
          <a:p>
            <a:pPr marL="457200" indent="-457200" algn="just">
              <a:buFont typeface="+mj-lt"/>
              <a:buAutoNum type="arabicPeriod"/>
            </a:pPr>
            <a:endParaRPr lang="es-MX" sz="1600" dirty="0"/>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6666" y="1203764"/>
            <a:ext cx="1951517" cy="4959751"/>
          </a:xfrm>
          <a:prstGeom prst="rect">
            <a:avLst/>
          </a:prstGeom>
        </p:spPr>
      </p:pic>
    </p:spTree>
    <p:extLst>
      <p:ext uri="{BB962C8B-B14F-4D97-AF65-F5344CB8AC3E}">
        <p14:creationId xmlns:p14="http://schemas.microsoft.com/office/powerpoint/2010/main" val="10785495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08330" y="365126"/>
            <a:ext cx="9538038" cy="1065809"/>
          </a:xfrm>
        </p:spPr>
        <p:txBody>
          <a:bodyPr>
            <a:normAutofit/>
          </a:bodyPr>
          <a:lstStyle/>
          <a:p>
            <a:r>
              <a:rPr lang="es-MX" sz="2800" dirty="0">
                <a:latin typeface="Montserrat" pitchFamily="2" charset="0"/>
              </a:rPr>
              <a:t>Lesiones compatibles sugestivas de COVID-19</a:t>
            </a:r>
          </a:p>
        </p:txBody>
      </p:sp>
      <p:sp>
        <p:nvSpPr>
          <p:cNvPr id="3" name="Marcador de contenido 2"/>
          <p:cNvSpPr>
            <a:spLocks noGrp="1"/>
          </p:cNvSpPr>
          <p:nvPr>
            <p:ph idx="1"/>
          </p:nvPr>
        </p:nvSpPr>
        <p:spPr>
          <a:xfrm>
            <a:off x="534816" y="1551305"/>
            <a:ext cx="5166303" cy="4416358"/>
          </a:xfrm>
        </p:spPr>
        <p:txBody>
          <a:bodyPr>
            <a:noAutofit/>
          </a:bodyPr>
          <a:lstStyle/>
          <a:p>
            <a:pPr marL="514350" indent="-514350" algn="just">
              <a:lnSpc>
                <a:spcPct val="100000"/>
              </a:lnSpc>
              <a:buFont typeface="+mj-lt"/>
              <a:buAutoNum type="arabicPeriod"/>
            </a:pPr>
            <a:r>
              <a:rPr lang="es-MX" sz="1600" b="1" dirty="0">
                <a:latin typeface="Montserrat" charset="0"/>
                <a:ea typeface="Montserrat" charset="0"/>
                <a:cs typeface="Montserrat" charset="0"/>
              </a:rPr>
              <a:t>Opacidad focal </a:t>
            </a:r>
            <a:r>
              <a:rPr lang="es-MX" sz="1600" dirty="0">
                <a:latin typeface="Montserrat" charset="0"/>
                <a:ea typeface="Montserrat" charset="0"/>
                <a:cs typeface="Montserrat" charset="0"/>
              </a:rPr>
              <a:t>(aumento evidente de densidad de márgenes algo definidos aunque menor que un nódulo)</a:t>
            </a:r>
          </a:p>
          <a:p>
            <a:pPr marL="514350" indent="-514350" algn="just">
              <a:lnSpc>
                <a:spcPct val="100000"/>
              </a:lnSpc>
              <a:buFont typeface="+mj-lt"/>
              <a:buAutoNum type="arabicPeriod"/>
            </a:pPr>
            <a:r>
              <a:rPr lang="es-MX" sz="1600" b="1" dirty="0" smtClean="0">
                <a:latin typeface="Montserrat" charset="0"/>
                <a:ea typeface="Montserrat" charset="0"/>
                <a:cs typeface="Montserrat" charset="0"/>
              </a:rPr>
              <a:t>Opacidad focal tenue</a:t>
            </a:r>
            <a:r>
              <a:rPr lang="es-MX" sz="1600" dirty="0" smtClean="0">
                <a:latin typeface="Montserrat" charset="0"/>
                <a:ea typeface="Montserrat" charset="0"/>
                <a:cs typeface="Montserrat" charset="0"/>
              </a:rPr>
              <a:t> (1 pero menos evidente)</a:t>
            </a:r>
          </a:p>
          <a:p>
            <a:pPr marL="514350" indent="-514350" algn="just">
              <a:lnSpc>
                <a:spcPct val="100000"/>
              </a:lnSpc>
              <a:buFont typeface="+mj-lt"/>
              <a:buAutoNum type="arabicPeriod"/>
            </a:pPr>
            <a:r>
              <a:rPr lang="es-MX" sz="1600" b="1" dirty="0" smtClean="0">
                <a:latin typeface="Montserrat" charset="0"/>
                <a:ea typeface="Montserrat" charset="0"/>
                <a:cs typeface="Montserrat" charset="0"/>
              </a:rPr>
              <a:t>Aumento de densidad difuso tenue</a:t>
            </a:r>
            <a:r>
              <a:rPr lang="es-MX" sz="1600" dirty="0" smtClean="0">
                <a:latin typeface="Montserrat" charset="0"/>
                <a:ea typeface="Montserrat" charset="0"/>
                <a:cs typeface="Montserrat" charset="0"/>
              </a:rPr>
              <a:t> (más extenso que 2, delimitación difícil)</a:t>
            </a:r>
          </a:p>
          <a:p>
            <a:pPr marL="514350" indent="-514350" algn="just">
              <a:lnSpc>
                <a:spcPct val="100000"/>
              </a:lnSpc>
              <a:buFont typeface="+mj-lt"/>
              <a:buAutoNum type="arabicPeriod"/>
            </a:pPr>
            <a:r>
              <a:rPr lang="es-MX" sz="1600" b="1" dirty="0" smtClean="0">
                <a:latin typeface="Montserrat" charset="0"/>
                <a:ea typeface="Montserrat" charset="0"/>
                <a:cs typeface="Montserrat" charset="0"/>
              </a:rPr>
              <a:t>Patrón intersticial focal o difuso</a:t>
            </a:r>
            <a:r>
              <a:rPr lang="es-MX" sz="1600" dirty="0" smtClean="0">
                <a:latin typeface="Montserrat" charset="0"/>
                <a:ea typeface="Montserrat" charset="0"/>
                <a:cs typeface="Montserrat" charset="0"/>
              </a:rPr>
              <a:t> (imágenes lineales, refuerzo peribronquial)</a:t>
            </a:r>
          </a:p>
          <a:p>
            <a:pPr marL="514350" indent="-514350" algn="just">
              <a:lnSpc>
                <a:spcPct val="100000"/>
              </a:lnSpc>
              <a:buFont typeface="+mj-lt"/>
              <a:buAutoNum type="arabicPeriod"/>
            </a:pPr>
            <a:r>
              <a:rPr lang="es-MX" sz="1600" b="1" dirty="0" smtClean="0">
                <a:latin typeface="Montserrat" charset="0"/>
                <a:ea typeface="Montserrat" charset="0"/>
                <a:cs typeface="Montserrat" charset="0"/>
              </a:rPr>
              <a:t>Patrón alveolo-intersticial focal o difuso</a:t>
            </a:r>
            <a:r>
              <a:rPr lang="es-MX" sz="1600" dirty="0" smtClean="0">
                <a:latin typeface="Montserrat" charset="0"/>
                <a:ea typeface="Montserrat" charset="0"/>
                <a:cs typeface="Montserrat" charset="0"/>
              </a:rPr>
              <a:t> (combinación de 1 y/o 2 y 4</a:t>
            </a:r>
          </a:p>
          <a:p>
            <a:pPr marL="457200" indent="-457200" algn="just">
              <a:buFont typeface="+mj-lt"/>
              <a:buAutoNum type="arabicPeriod"/>
            </a:pPr>
            <a:endParaRPr lang="es-MX" sz="1600" dirty="0"/>
          </a:p>
        </p:txBody>
      </p:sp>
      <p:grpSp>
        <p:nvGrpSpPr>
          <p:cNvPr id="5" name="Grupo 3"/>
          <p:cNvGrpSpPr/>
          <p:nvPr/>
        </p:nvGrpSpPr>
        <p:grpSpPr>
          <a:xfrm>
            <a:off x="5604309" y="1139655"/>
            <a:ext cx="3202807" cy="5191363"/>
            <a:chOff x="687357" y="581487"/>
            <a:chExt cx="4324519" cy="5257143"/>
          </a:xfrm>
        </p:grpSpPr>
        <p:pic>
          <p:nvPicPr>
            <p:cNvPr id="6" name="Imagen 5"/>
            <p:cNvPicPr>
              <a:picLocks noChangeAspect="1"/>
            </p:cNvPicPr>
            <p:nvPr/>
          </p:nvPicPr>
          <p:blipFill>
            <a:blip r:embed="rId2"/>
            <a:stretch>
              <a:fillRect/>
            </a:stretch>
          </p:blipFill>
          <p:spPr>
            <a:xfrm>
              <a:off x="838200" y="581487"/>
              <a:ext cx="3771429" cy="5257143"/>
            </a:xfrm>
            <a:prstGeom prst="rect">
              <a:avLst/>
            </a:prstGeom>
          </p:spPr>
        </p:pic>
        <p:sp>
          <p:nvSpPr>
            <p:cNvPr id="7" name="CuadroTexto 6"/>
            <p:cNvSpPr txBox="1"/>
            <p:nvPr/>
          </p:nvSpPr>
          <p:spPr>
            <a:xfrm>
              <a:off x="1764406" y="695459"/>
              <a:ext cx="402248" cy="369332"/>
            </a:xfrm>
            <a:prstGeom prst="rect">
              <a:avLst/>
            </a:prstGeom>
            <a:noFill/>
          </p:spPr>
          <p:txBody>
            <a:bodyPr wrap="none" rtlCol="0">
              <a:spAutoFit/>
            </a:bodyPr>
            <a:lstStyle/>
            <a:p>
              <a:r>
                <a:rPr lang="es-MX" dirty="0" smtClean="0"/>
                <a:t>1</a:t>
              </a:r>
              <a:endParaRPr lang="es-MX" dirty="0"/>
            </a:p>
          </p:txBody>
        </p:sp>
        <p:sp>
          <p:nvSpPr>
            <p:cNvPr id="8" name="CuadroTexto 7"/>
            <p:cNvSpPr txBox="1"/>
            <p:nvPr/>
          </p:nvSpPr>
          <p:spPr>
            <a:xfrm>
              <a:off x="2499502" y="5422006"/>
              <a:ext cx="402248" cy="369332"/>
            </a:xfrm>
            <a:prstGeom prst="rect">
              <a:avLst/>
            </a:prstGeom>
            <a:noFill/>
          </p:spPr>
          <p:txBody>
            <a:bodyPr wrap="none" rtlCol="0">
              <a:spAutoFit/>
            </a:bodyPr>
            <a:lstStyle/>
            <a:p>
              <a:r>
                <a:rPr lang="es-MX" dirty="0" smtClean="0"/>
                <a:t>2</a:t>
              </a:r>
              <a:endParaRPr lang="es-MX" dirty="0"/>
            </a:p>
          </p:txBody>
        </p:sp>
        <p:sp>
          <p:nvSpPr>
            <p:cNvPr id="9" name="CuadroTexto 8"/>
            <p:cNvSpPr txBox="1"/>
            <p:nvPr/>
          </p:nvSpPr>
          <p:spPr>
            <a:xfrm>
              <a:off x="4609628" y="4559120"/>
              <a:ext cx="402248" cy="369332"/>
            </a:xfrm>
            <a:prstGeom prst="rect">
              <a:avLst/>
            </a:prstGeom>
            <a:noFill/>
          </p:spPr>
          <p:txBody>
            <a:bodyPr wrap="none" rtlCol="0">
              <a:spAutoFit/>
            </a:bodyPr>
            <a:lstStyle/>
            <a:p>
              <a:r>
                <a:rPr lang="es-MX" dirty="0" smtClean="0"/>
                <a:t>3</a:t>
              </a:r>
              <a:endParaRPr lang="es-MX" dirty="0"/>
            </a:p>
          </p:txBody>
        </p:sp>
        <p:sp>
          <p:nvSpPr>
            <p:cNvPr id="10" name="CuadroTexto 9"/>
            <p:cNvSpPr txBox="1"/>
            <p:nvPr/>
          </p:nvSpPr>
          <p:spPr>
            <a:xfrm>
              <a:off x="4458785" y="1725769"/>
              <a:ext cx="402248" cy="369332"/>
            </a:xfrm>
            <a:prstGeom prst="rect">
              <a:avLst/>
            </a:prstGeom>
            <a:noFill/>
          </p:spPr>
          <p:txBody>
            <a:bodyPr wrap="none" rtlCol="0">
              <a:spAutoFit/>
            </a:bodyPr>
            <a:lstStyle/>
            <a:p>
              <a:r>
                <a:rPr lang="es-MX" dirty="0" smtClean="0"/>
                <a:t>4</a:t>
              </a:r>
              <a:endParaRPr lang="es-MX" dirty="0"/>
            </a:p>
          </p:txBody>
        </p:sp>
        <p:sp>
          <p:nvSpPr>
            <p:cNvPr id="11" name="Rectángulo 10"/>
            <p:cNvSpPr/>
            <p:nvPr/>
          </p:nvSpPr>
          <p:spPr>
            <a:xfrm>
              <a:off x="3786389" y="695459"/>
              <a:ext cx="90152" cy="298789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Rectángulo 11"/>
            <p:cNvSpPr/>
            <p:nvPr/>
          </p:nvSpPr>
          <p:spPr>
            <a:xfrm>
              <a:off x="3831465" y="4928452"/>
              <a:ext cx="45719" cy="49355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cxnSp>
          <p:nvCxnSpPr>
            <p:cNvPr id="13" name="Conector curvado 12"/>
            <p:cNvCxnSpPr/>
            <p:nvPr/>
          </p:nvCxnSpPr>
          <p:spPr>
            <a:xfrm flipV="1">
              <a:off x="2628292" y="2688396"/>
              <a:ext cx="1171978" cy="729734"/>
            </a:xfrm>
            <a:prstGeom prst="curvedConnector3">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Conector recto 13"/>
            <p:cNvCxnSpPr/>
            <p:nvPr/>
          </p:nvCxnSpPr>
          <p:spPr>
            <a:xfrm flipV="1">
              <a:off x="2929978" y="2688396"/>
              <a:ext cx="688987" cy="72973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ector curvado 14"/>
            <p:cNvCxnSpPr/>
            <p:nvPr/>
          </p:nvCxnSpPr>
          <p:spPr>
            <a:xfrm flipV="1">
              <a:off x="2485624" y="2524260"/>
              <a:ext cx="1429555" cy="737314"/>
            </a:xfrm>
            <a:prstGeom prst="curvedConnector3">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Conector curvado 15"/>
            <p:cNvCxnSpPr/>
            <p:nvPr/>
          </p:nvCxnSpPr>
          <p:spPr>
            <a:xfrm flipV="1">
              <a:off x="2485624" y="2892917"/>
              <a:ext cx="1609859" cy="368657"/>
            </a:xfrm>
            <a:prstGeom prst="curvedConnector3">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CuadroTexto 16"/>
            <p:cNvSpPr txBox="1"/>
            <p:nvPr/>
          </p:nvSpPr>
          <p:spPr>
            <a:xfrm>
              <a:off x="687357" y="4041820"/>
              <a:ext cx="402248" cy="369332"/>
            </a:xfrm>
            <a:prstGeom prst="rect">
              <a:avLst/>
            </a:prstGeom>
            <a:noFill/>
          </p:spPr>
          <p:txBody>
            <a:bodyPr wrap="none" rtlCol="0">
              <a:spAutoFit/>
            </a:bodyPr>
            <a:lstStyle/>
            <a:p>
              <a:r>
                <a:rPr lang="es-MX" dirty="0" smtClean="0"/>
                <a:t>4</a:t>
              </a:r>
              <a:endParaRPr lang="es-MX" dirty="0"/>
            </a:p>
          </p:txBody>
        </p:sp>
        <p:sp>
          <p:nvSpPr>
            <p:cNvPr id="18" name="CuadroTexto 17"/>
            <p:cNvSpPr txBox="1"/>
            <p:nvPr/>
          </p:nvSpPr>
          <p:spPr>
            <a:xfrm>
              <a:off x="1086533" y="2885267"/>
              <a:ext cx="402248" cy="369332"/>
            </a:xfrm>
            <a:prstGeom prst="rect">
              <a:avLst/>
            </a:prstGeom>
            <a:noFill/>
          </p:spPr>
          <p:txBody>
            <a:bodyPr wrap="none" rtlCol="0">
              <a:spAutoFit/>
            </a:bodyPr>
            <a:lstStyle/>
            <a:p>
              <a:r>
                <a:rPr lang="es-MX" dirty="0" smtClean="0"/>
                <a:t>5</a:t>
              </a:r>
              <a:endParaRPr lang="es-MX" dirty="0"/>
            </a:p>
          </p:txBody>
        </p:sp>
      </p:grpSp>
    </p:spTree>
    <p:extLst>
      <p:ext uri="{BB962C8B-B14F-4D97-AF65-F5344CB8AC3E}">
        <p14:creationId xmlns:p14="http://schemas.microsoft.com/office/powerpoint/2010/main" val="16029138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08330" y="365127"/>
            <a:ext cx="6838950" cy="1052194"/>
          </a:xfrm>
        </p:spPr>
        <p:txBody>
          <a:bodyPr>
            <a:normAutofit/>
          </a:bodyPr>
          <a:lstStyle/>
          <a:p>
            <a:r>
              <a:rPr lang="es-MX" sz="3200" dirty="0">
                <a:latin typeface="Montserrat" pitchFamily="2" charset="0"/>
              </a:rPr>
              <a:t>Campos pulmonares</a:t>
            </a:r>
          </a:p>
        </p:txBody>
      </p:sp>
      <p:sp>
        <p:nvSpPr>
          <p:cNvPr id="3" name="Marcador de contenido 2"/>
          <p:cNvSpPr>
            <a:spLocks noGrp="1"/>
          </p:cNvSpPr>
          <p:nvPr>
            <p:ph idx="1"/>
          </p:nvPr>
        </p:nvSpPr>
        <p:spPr>
          <a:xfrm>
            <a:off x="555279" y="1334732"/>
            <a:ext cx="7760367" cy="313590"/>
          </a:xfrm>
        </p:spPr>
        <p:txBody>
          <a:bodyPr>
            <a:noAutofit/>
          </a:bodyPr>
          <a:lstStyle/>
          <a:p>
            <a:pPr marL="0" indent="0" algn="just">
              <a:buNone/>
            </a:pPr>
            <a:r>
              <a:rPr lang="es-MX" sz="1600" dirty="0">
                <a:latin typeface="Montserrat" pitchFamily="2" charset="0"/>
              </a:rPr>
              <a:t>Se divide cada pulmón en 3 tercios: Superior, Medio e Inferior </a:t>
            </a:r>
          </a:p>
          <a:p>
            <a:pPr marL="457200" indent="-457200" algn="just">
              <a:buFont typeface="+mj-lt"/>
              <a:buAutoNum type="arabicPeriod"/>
            </a:pPr>
            <a:endParaRPr lang="es-MX" sz="1600" dirty="0"/>
          </a:p>
        </p:txBody>
      </p:sp>
      <p:pic>
        <p:nvPicPr>
          <p:cNvPr id="5" name="Imagen 4"/>
          <p:cNvPicPr>
            <a:picLocks noChangeAspect="1"/>
          </p:cNvPicPr>
          <p:nvPr/>
        </p:nvPicPr>
        <p:blipFill>
          <a:blip r:embed="rId2"/>
          <a:stretch>
            <a:fillRect/>
          </a:stretch>
        </p:blipFill>
        <p:spPr>
          <a:xfrm>
            <a:off x="2098098" y="1920883"/>
            <a:ext cx="4074102" cy="4359597"/>
          </a:xfrm>
          <a:prstGeom prst="rect">
            <a:avLst/>
          </a:prstGeom>
        </p:spPr>
      </p:pic>
    </p:spTree>
    <p:extLst>
      <p:ext uri="{BB962C8B-B14F-4D97-AF65-F5344CB8AC3E}">
        <p14:creationId xmlns:p14="http://schemas.microsoft.com/office/powerpoint/2010/main" val="11323621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09900" y="329030"/>
            <a:ext cx="7886700" cy="973411"/>
          </a:xfrm>
        </p:spPr>
        <p:txBody>
          <a:bodyPr>
            <a:normAutofit/>
          </a:bodyPr>
          <a:lstStyle/>
          <a:p>
            <a:r>
              <a:rPr lang="es-ES_tradnl" sz="3200" dirty="0">
                <a:latin typeface="Montserrat" charset="0"/>
                <a:ea typeface="Montserrat" charset="0"/>
                <a:cs typeface="Montserrat" charset="0"/>
              </a:rPr>
              <a:t>1. Opacidad focal</a:t>
            </a:r>
          </a:p>
        </p:txBody>
      </p:sp>
      <p:pic>
        <p:nvPicPr>
          <p:cNvPr id="4" name="Imagen 3"/>
          <p:cNvPicPr>
            <a:picLocks noChangeAspect="1"/>
          </p:cNvPicPr>
          <p:nvPr/>
        </p:nvPicPr>
        <p:blipFill>
          <a:blip r:embed="rId2"/>
          <a:stretch>
            <a:fillRect/>
          </a:stretch>
        </p:blipFill>
        <p:spPr>
          <a:xfrm>
            <a:off x="1728411" y="1338537"/>
            <a:ext cx="5242857" cy="4933333"/>
          </a:xfrm>
          <a:prstGeom prst="rect">
            <a:avLst/>
          </a:prstGeom>
        </p:spPr>
      </p:pic>
    </p:spTree>
    <p:extLst>
      <p:ext uri="{BB962C8B-B14F-4D97-AF65-F5344CB8AC3E}">
        <p14:creationId xmlns:p14="http://schemas.microsoft.com/office/powerpoint/2010/main" val="19624571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09900" y="148552"/>
            <a:ext cx="7886700" cy="1325563"/>
          </a:xfrm>
        </p:spPr>
        <p:txBody>
          <a:bodyPr>
            <a:normAutofit/>
          </a:bodyPr>
          <a:lstStyle/>
          <a:p>
            <a:r>
              <a:rPr lang="es-ES_tradnl" sz="3200" dirty="0">
                <a:latin typeface="Montserrat" charset="0"/>
                <a:ea typeface="Montserrat" charset="0"/>
                <a:cs typeface="Montserrat" charset="0"/>
              </a:rPr>
              <a:t>1. Opacidad focal</a:t>
            </a:r>
          </a:p>
        </p:txBody>
      </p:sp>
      <p:pic>
        <p:nvPicPr>
          <p:cNvPr id="5" name="Imagen 4"/>
          <p:cNvPicPr>
            <a:picLocks noChangeAspect="1"/>
          </p:cNvPicPr>
          <p:nvPr/>
        </p:nvPicPr>
        <p:blipFill>
          <a:blip r:embed="rId2"/>
          <a:stretch>
            <a:fillRect/>
          </a:stretch>
        </p:blipFill>
        <p:spPr>
          <a:xfrm>
            <a:off x="1847585" y="1367108"/>
            <a:ext cx="5028572" cy="4904762"/>
          </a:xfrm>
          <a:prstGeom prst="rect">
            <a:avLst/>
          </a:prstGeom>
        </p:spPr>
      </p:pic>
    </p:spTree>
    <p:extLst>
      <p:ext uri="{BB962C8B-B14F-4D97-AF65-F5344CB8AC3E}">
        <p14:creationId xmlns:p14="http://schemas.microsoft.com/office/powerpoint/2010/main" val="10587429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09900" y="281816"/>
            <a:ext cx="7886700" cy="1060757"/>
          </a:xfrm>
        </p:spPr>
        <p:txBody>
          <a:bodyPr>
            <a:normAutofit/>
          </a:bodyPr>
          <a:lstStyle/>
          <a:p>
            <a:r>
              <a:rPr lang="es-ES_tradnl" sz="3200" dirty="0">
                <a:latin typeface="Montserrat" charset="0"/>
                <a:ea typeface="Montserrat" charset="0"/>
                <a:cs typeface="Montserrat" charset="0"/>
              </a:rPr>
              <a:t>1. Opacidad focal</a:t>
            </a:r>
          </a:p>
        </p:txBody>
      </p:sp>
      <p:pic>
        <p:nvPicPr>
          <p:cNvPr id="4" name="Imagen 3"/>
          <p:cNvPicPr>
            <a:picLocks noChangeAspect="1"/>
          </p:cNvPicPr>
          <p:nvPr/>
        </p:nvPicPr>
        <p:blipFill>
          <a:blip r:embed="rId2"/>
          <a:stretch>
            <a:fillRect/>
          </a:stretch>
        </p:blipFill>
        <p:spPr>
          <a:xfrm>
            <a:off x="2617220" y="1365723"/>
            <a:ext cx="3073717" cy="4889187"/>
          </a:xfrm>
          <a:prstGeom prst="rect">
            <a:avLst/>
          </a:prstGeom>
        </p:spPr>
      </p:pic>
    </p:spTree>
    <p:extLst>
      <p:ext uri="{BB962C8B-B14F-4D97-AF65-F5344CB8AC3E}">
        <p14:creationId xmlns:p14="http://schemas.microsoft.com/office/powerpoint/2010/main" val="10457810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767047" y="1318708"/>
            <a:ext cx="5242857" cy="4933333"/>
          </a:xfrm>
          <a:prstGeom prst="rect">
            <a:avLst/>
          </a:prstGeom>
        </p:spPr>
      </p:pic>
      <p:sp>
        <p:nvSpPr>
          <p:cNvPr id="2" name="Título 1"/>
          <p:cNvSpPr>
            <a:spLocks noGrp="1"/>
          </p:cNvSpPr>
          <p:nvPr>
            <p:ph type="title"/>
          </p:nvPr>
        </p:nvSpPr>
        <p:spPr>
          <a:xfrm>
            <a:off x="509900" y="388277"/>
            <a:ext cx="7886700" cy="953582"/>
          </a:xfrm>
        </p:spPr>
        <p:txBody>
          <a:bodyPr>
            <a:normAutofit/>
          </a:bodyPr>
          <a:lstStyle/>
          <a:p>
            <a:r>
              <a:rPr lang="es-ES_tradnl" sz="3200" dirty="0">
                <a:latin typeface="Montserrat" charset="0"/>
                <a:ea typeface="Montserrat" charset="0"/>
                <a:cs typeface="Montserrat" charset="0"/>
              </a:rPr>
              <a:t>2. Opacidad focal tenue</a:t>
            </a:r>
          </a:p>
        </p:txBody>
      </p:sp>
    </p:spTree>
    <p:extLst>
      <p:ext uri="{BB962C8B-B14F-4D97-AF65-F5344CB8AC3E}">
        <p14:creationId xmlns:p14="http://schemas.microsoft.com/office/powerpoint/2010/main" val="14233968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09900" y="365126"/>
            <a:ext cx="7886700" cy="982153"/>
          </a:xfrm>
        </p:spPr>
        <p:txBody>
          <a:bodyPr>
            <a:normAutofit/>
          </a:bodyPr>
          <a:lstStyle/>
          <a:p>
            <a:r>
              <a:rPr lang="es-ES_tradnl" sz="3200" dirty="0">
                <a:latin typeface="Montserrat" charset="0"/>
                <a:ea typeface="Montserrat" charset="0"/>
                <a:cs typeface="Montserrat" charset="0"/>
              </a:rPr>
              <a:t>2. Opacidad focal tenue</a:t>
            </a:r>
          </a:p>
        </p:txBody>
      </p:sp>
      <p:pic>
        <p:nvPicPr>
          <p:cNvPr id="4" name="Imagen 3"/>
          <p:cNvPicPr>
            <a:picLocks noChangeAspect="1"/>
          </p:cNvPicPr>
          <p:nvPr/>
        </p:nvPicPr>
        <p:blipFill>
          <a:blip r:embed="rId2"/>
          <a:stretch>
            <a:fillRect/>
          </a:stretch>
        </p:blipFill>
        <p:spPr>
          <a:xfrm>
            <a:off x="1874189" y="1347279"/>
            <a:ext cx="5028572" cy="4904762"/>
          </a:xfrm>
          <a:prstGeom prst="rect">
            <a:avLst/>
          </a:prstGeom>
        </p:spPr>
      </p:pic>
    </p:spTree>
    <p:extLst>
      <p:ext uri="{BB962C8B-B14F-4D97-AF65-F5344CB8AC3E}">
        <p14:creationId xmlns:p14="http://schemas.microsoft.com/office/powerpoint/2010/main" val="1363713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09900" y="365126"/>
            <a:ext cx="7886700" cy="983515"/>
          </a:xfrm>
        </p:spPr>
        <p:txBody>
          <a:bodyPr>
            <a:normAutofit/>
          </a:bodyPr>
          <a:lstStyle/>
          <a:p>
            <a:r>
              <a:rPr lang="es-ES_tradnl" sz="3200" dirty="0">
                <a:latin typeface="Montserrat" charset="0"/>
                <a:ea typeface="Montserrat" charset="0"/>
                <a:cs typeface="Montserrat" charset="0"/>
              </a:rPr>
              <a:t>2. Opacidad focal tenue</a:t>
            </a:r>
          </a:p>
        </p:txBody>
      </p:sp>
      <p:pic>
        <p:nvPicPr>
          <p:cNvPr id="5" name="Imagen 4"/>
          <p:cNvPicPr>
            <a:picLocks noChangeAspect="1"/>
          </p:cNvPicPr>
          <p:nvPr/>
        </p:nvPicPr>
        <p:blipFill>
          <a:blip r:embed="rId2"/>
          <a:stretch>
            <a:fillRect/>
          </a:stretch>
        </p:blipFill>
        <p:spPr>
          <a:xfrm>
            <a:off x="2070261" y="1348641"/>
            <a:ext cx="4414760" cy="3993380"/>
          </a:xfrm>
          <a:prstGeom prst="rect">
            <a:avLst/>
          </a:prstGeom>
        </p:spPr>
      </p:pic>
      <p:sp>
        <p:nvSpPr>
          <p:cNvPr id="3" name="CuadroTexto 2"/>
          <p:cNvSpPr txBox="1"/>
          <p:nvPr/>
        </p:nvSpPr>
        <p:spPr>
          <a:xfrm>
            <a:off x="628650" y="5510463"/>
            <a:ext cx="7504697" cy="1107996"/>
          </a:xfrm>
          <a:prstGeom prst="rect">
            <a:avLst/>
          </a:prstGeom>
          <a:noFill/>
        </p:spPr>
        <p:txBody>
          <a:bodyPr wrap="square" rtlCol="0">
            <a:spAutoFit/>
          </a:bodyPr>
          <a:lstStyle/>
          <a:p>
            <a:r>
              <a:rPr lang="es-MX" sz="1600" dirty="0">
                <a:latin typeface="Montserrat" charset="0"/>
                <a:ea typeface="Montserrat" charset="0"/>
                <a:cs typeface="Montserrat" charset="0"/>
              </a:rPr>
              <a:t>Opacidad focal tenue periférica en LSD adyacente a cisura menor, se visualiza la parte más periférica de ésta como una interfase y no como una línea (mayor densidad por encima que por debajo de la cisura)</a:t>
            </a:r>
          </a:p>
          <a:p>
            <a:endParaRPr lang="es-ES_tradnl" dirty="0"/>
          </a:p>
        </p:txBody>
      </p:sp>
    </p:spTree>
    <p:extLst>
      <p:ext uri="{BB962C8B-B14F-4D97-AF65-F5344CB8AC3E}">
        <p14:creationId xmlns:p14="http://schemas.microsoft.com/office/powerpoint/2010/main" val="10217355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08329" y="365126"/>
            <a:ext cx="8659729" cy="983515"/>
          </a:xfrm>
        </p:spPr>
        <p:txBody>
          <a:bodyPr>
            <a:normAutofit/>
          </a:bodyPr>
          <a:lstStyle/>
          <a:p>
            <a:r>
              <a:rPr lang="es-ES_tradnl" sz="3200" dirty="0">
                <a:latin typeface="Montserrat" charset="0"/>
                <a:ea typeface="Montserrat" charset="0"/>
                <a:cs typeface="Montserrat" charset="0"/>
              </a:rPr>
              <a:t>3. Aumento de densidad difuso tenue</a:t>
            </a:r>
          </a:p>
        </p:txBody>
      </p:sp>
      <p:pic>
        <p:nvPicPr>
          <p:cNvPr id="6" name="Imagen 5"/>
          <p:cNvPicPr>
            <a:picLocks noChangeAspect="1"/>
          </p:cNvPicPr>
          <p:nvPr/>
        </p:nvPicPr>
        <p:blipFill>
          <a:blip r:embed="rId2"/>
          <a:stretch>
            <a:fillRect/>
          </a:stretch>
        </p:blipFill>
        <p:spPr>
          <a:xfrm>
            <a:off x="2231718" y="1348641"/>
            <a:ext cx="4253303" cy="4844764"/>
          </a:xfrm>
          <a:prstGeom prst="rect">
            <a:avLst/>
          </a:prstGeom>
        </p:spPr>
      </p:pic>
    </p:spTree>
    <p:extLst>
      <p:ext uri="{BB962C8B-B14F-4D97-AF65-F5344CB8AC3E}">
        <p14:creationId xmlns:p14="http://schemas.microsoft.com/office/powerpoint/2010/main" val="1132702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08329" y="365126"/>
            <a:ext cx="8659729" cy="983515"/>
          </a:xfrm>
        </p:spPr>
        <p:txBody>
          <a:bodyPr>
            <a:normAutofit/>
          </a:bodyPr>
          <a:lstStyle/>
          <a:p>
            <a:r>
              <a:rPr lang="es-ES_tradnl" sz="3200" dirty="0">
                <a:latin typeface="Montserrat" charset="0"/>
                <a:ea typeface="Montserrat" charset="0"/>
                <a:cs typeface="Montserrat" charset="0"/>
              </a:rPr>
              <a:t>3. Aumento de densidad difuso tenue</a:t>
            </a:r>
          </a:p>
        </p:txBody>
      </p:sp>
      <p:pic>
        <p:nvPicPr>
          <p:cNvPr id="6" name="Imagen 5"/>
          <p:cNvPicPr>
            <a:picLocks noChangeAspect="1"/>
          </p:cNvPicPr>
          <p:nvPr/>
        </p:nvPicPr>
        <p:blipFill>
          <a:blip r:embed="rId2"/>
          <a:stretch>
            <a:fillRect/>
          </a:stretch>
        </p:blipFill>
        <p:spPr>
          <a:xfrm>
            <a:off x="2231718" y="1348641"/>
            <a:ext cx="4253303" cy="4844764"/>
          </a:xfrm>
          <a:prstGeom prst="rect">
            <a:avLst/>
          </a:prstGeom>
        </p:spPr>
      </p:pic>
    </p:spTree>
    <p:extLst>
      <p:ext uri="{BB962C8B-B14F-4D97-AF65-F5344CB8AC3E}">
        <p14:creationId xmlns:p14="http://schemas.microsoft.com/office/powerpoint/2010/main" val="11589410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08329" y="364670"/>
            <a:ext cx="8659729" cy="991600"/>
          </a:xfrm>
        </p:spPr>
        <p:txBody>
          <a:bodyPr>
            <a:normAutofit/>
          </a:bodyPr>
          <a:lstStyle/>
          <a:p>
            <a:r>
              <a:rPr lang="es-ES_tradnl" sz="3200" dirty="0">
                <a:latin typeface="Montserrat" charset="0"/>
                <a:ea typeface="Montserrat" charset="0"/>
                <a:cs typeface="Montserrat" charset="0"/>
              </a:rPr>
              <a:t>3. Aumento de densidad difuso tenue</a:t>
            </a:r>
          </a:p>
        </p:txBody>
      </p:sp>
      <p:pic>
        <p:nvPicPr>
          <p:cNvPr id="4" name="Imagen 3"/>
          <p:cNvPicPr>
            <a:picLocks noChangeAspect="1"/>
          </p:cNvPicPr>
          <p:nvPr/>
        </p:nvPicPr>
        <p:blipFill>
          <a:blip r:embed="rId2"/>
          <a:stretch>
            <a:fillRect/>
          </a:stretch>
        </p:blipFill>
        <p:spPr>
          <a:xfrm>
            <a:off x="2535487" y="1356726"/>
            <a:ext cx="3516397" cy="4836680"/>
          </a:xfrm>
          <a:prstGeom prst="rect">
            <a:avLst/>
          </a:prstGeom>
        </p:spPr>
      </p:pic>
    </p:spTree>
    <p:extLst>
      <p:ext uri="{BB962C8B-B14F-4D97-AF65-F5344CB8AC3E}">
        <p14:creationId xmlns:p14="http://schemas.microsoft.com/office/powerpoint/2010/main" val="12172585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08329" y="389190"/>
            <a:ext cx="8659729" cy="928379"/>
          </a:xfrm>
        </p:spPr>
        <p:txBody>
          <a:bodyPr>
            <a:normAutofit/>
          </a:bodyPr>
          <a:lstStyle/>
          <a:p>
            <a:r>
              <a:rPr lang="es-ES_tradnl" sz="3200" dirty="0">
                <a:latin typeface="Montserrat" charset="0"/>
                <a:ea typeface="Montserrat" charset="0"/>
                <a:cs typeface="Montserrat" charset="0"/>
              </a:rPr>
              <a:t>4. Patrón intersticial focal</a:t>
            </a:r>
          </a:p>
        </p:txBody>
      </p:sp>
      <p:pic>
        <p:nvPicPr>
          <p:cNvPr id="5" name="Imagen 4"/>
          <p:cNvPicPr>
            <a:picLocks noChangeAspect="1"/>
          </p:cNvPicPr>
          <p:nvPr/>
        </p:nvPicPr>
        <p:blipFill>
          <a:blip r:embed="rId2"/>
          <a:stretch>
            <a:fillRect/>
          </a:stretch>
        </p:blipFill>
        <p:spPr>
          <a:xfrm>
            <a:off x="2237584" y="1293505"/>
            <a:ext cx="4514286" cy="5095238"/>
          </a:xfrm>
          <a:prstGeom prst="rect">
            <a:avLst/>
          </a:prstGeom>
        </p:spPr>
      </p:pic>
    </p:spTree>
    <p:extLst>
      <p:ext uri="{BB962C8B-B14F-4D97-AF65-F5344CB8AC3E}">
        <p14:creationId xmlns:p14="http://schemas.microsoft.com/office/powerpoint/2010/main" val="12706322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08329" y="353095"/>
            <a:ext cx="8659729" cy="991270"/>
          </a:xfrm>
        </p:spPr>
        <p:txBody>
          <a:bodyPr>
            <a:normAutofit/>
          </a:bodyPr>
          <a:lstStyle/>
          <a:p>
            <a:r>
              <a:rPr lang="es-ES_tradnl" sz="3200" dirty="0">
                <a:latin typeface="Montserrat" charset="0"/>
                <a:ea typeface="Montserrat" charset="0"/>
                <a:cs typeface="Montserrat" charset="0"/>
              </a:rPr>
              <a:t>4. Patrón intersticial focal</a:t>
            </a:r>
          </a:p>
        </p:txBody>
      </p:sp>
      <p:grpSp>
        <p:nvGrpSpPr>
          <p:cNvPr id="4" name="Grupo 10"/>
          <p:cNvGrpSpPr/>
          <p:nvPr/>
        </p:nvGrpSpPr>
        <p:grpSpPr>
          <a:xfrm>
            <a:off x="2109012" y="1293505"/>
            <a:ext cx="4771429" cy="4742857"/>
            <a:chOff x="2915047" y="1057571"/>
            <a:chExt cx="6361905" cy="4742857"/>
          </a:xfrm>
        </p:grpSpPr>
        <p:pic>
          <p:nvPicPr>
            <p:cNvPr id="6" name="Imagen 5"/>
            <p:cNvPicPr>
              <a:picLocks noChangeAspect="1"/>
            </p:cNvPicPr>
            <p:nvPr/>
          </p:nvPicPr>
          <p:blipFill>
            <a:blip r:embed="rId2"/>
            <a:stretch>
              <a:fillRect/>
            </a:stretch>
          </p:blipFill>
          <p:spPr>
            <a:xfrm>
              <a:off x="2915047" y="1057571"/>
              <a:ext cx="6361905" cy="4742857"/>
            </a:xfrm>
            <a:prstGeom prst="rect">
              <a:avLst/>
            </a:prstGeom>
          </p:spPr>
        </p:pic>
        <p:sp>
          <p:nvSpPr>
            <p:cNvPr id="7" name="Rectángulo 6"/>
            <p:cNvSpPr/>
            <p:nvPr/>
          </p:nvSpPr>
          <p:spPr>
            <a:xfrm>
              <a:off x="2987899" y="1120462"/>
              <a:ext cx="695459" cy="18030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Tree>
    <p:extLst>
      <p:ext uri="{BB962C8B-B14F-4D97-AF65-F5344CB8AC3E}">
        <p14:creationId xmlns:p14="http://schemas.microsoft.com/office/powerpoint/2010/main" val="8066841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08329" y="388276"/>
            <a:ext cx="8659729" cy="935585"/>
          </a:xfrm>
        </p:spPr>
        <p:txBody>
          <a:bodyPr>
            <a:normAutofit/>
          </a:bodyPr>
          <a:lstStyle/>
          <a:p>
            <a:r>
              <a:rPr lang="es-ES_tradnl" sz="3200" dirty="0">
                <a:latin typeface="Montserrat" charset="0"/>
                <a:ea typeface="Montserrat" charset="0"/>
                <a:cs typeface="Montserrat" charset="0"/>
              </a:rPr>
              <a:t>4. Patrón intersticial difuso</a:t>
            </a:r>
          </a:p>
        </p:txBody>
      </p:sp>
      <p:pic>
        <p:nvPicPr>
          <p:cNvPr id="8" name="Imagen 7"/>
          <p:cNvPicPr>
            <a:picLocks noChangeAspect="1"/>
          </p:cNvPicPr>
          <p:nvPr/>
        </p:nvPicPr>
        <p:blipFill>
          <a:blip r:embed="rId2"/>
          <a:stretch>
            <a:fillRect/>
          </a:stretch>
        </p:blipFill>
        <p:spPr>
          <a:xfrm>
            <a:off x="2381591" y="1300711"/>
            <a:ext cx="4235777" cy="4735651"/>
          </a:xfrm>
          <a:prstGeom prst="rect">
            <a:avLst/>
          </a:prstGeom>
        </p:spPr>
      </p:pic>
    </p:spTree>
    <p:extLst>
      <p:ext uri="{BB962C8B-B14F-4D97-AF65-F5344CB8AC3E}">
        <p14:creationId xmlns:p14="http://schemas.microsoft.com/office/powerpoint/2010/main" val="19519333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08329" y="376244"/>
            <a:ext cx="8659729" cy="941471"/>
          </a:xfrm>
        </p:spPr>
        <p:txBody>
          <a:bodyPr>
            <a:normAutofit/>
          </a:bodyPr>
          <a:lstStyle/>
          <a:p>
            <a:r>
              <a:rPr lang="es-ES_tradnl" sz="3200" dirty="0">
                <a:latin typeface="Montserrat" charset="0"/>
                <a:ea typeface="Montserrat" charset="0"/>
                <a:cs typeface="Montserrat" charset="0"/>
              </a:rPr>
              <a:t>5. Patrón alveolo-intersticial</a:t>
            </a:r>
          </a:p>
        </p:txBody>
      </p:sp>
      <p:pic>
        <p:nvPicPr>
          <p:cNvPr id="4" name="Imagen 3"/>
          <p:cNvPicPr>
            <a:picLocks noChangeAspect="1"/>
          </p:cNvPicPr>
          <p:nvPr/>
        </p:nvPicPr>
        <p:blipFill>
          <a:blip r:embed="rId2"/>
          <a:stretch>
            <a:fillRect/>
          </a:stretch>
        </p:blipFill>
        <p:spPr>
          <a:xfrm>
            <a:off x="2492698" y="1306597"/>
            <a:ext cx="3992328" cy="4729765"/>
          </a:xfrm>
          <a:prstGeom prst="rect">
            <a:avLst/>
          </a:prstGeom>
        </p:spPr>
      </p:pic>
    </p:spTree>
    <p:extLst>
      <p:ext uri="{BB962C8B-B14F-4D97-AF65-F5344CB8AC3E}">
        <p14:creationId xmlns:p14="http://schemas.microsoft.com/office/powerpoint/2010/main" val="6407940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12899" y="341063"/>
            <a:ext cx="7673139" cy="1052194"/>
          </a:xfrm>
        </p:spPr>
        <p:txBody>
          <a:bodyPr>
            <a:normAutofit/>
          </a:bodyPr>
          <a:lstStyle/>
          <a:p>
            <a:r>
              <a:rPr lang="es-MX" sz="3200" dirty="0">
                <a:latin typeface="Montserrat" pitchFamily="2" charset="0"/>
              </a:rPr>
              <a:t>Lesiones no sugestivas de COVID-19</a:t>
            </a:r>
          </a:p>
        </p:txBody>
      </p:sp>
      <p:sp>
        <p:nvSpPr>
          <p:cNvPr id="3" name="Marcador de contenido 2"/>
          <p:cNvSpPr>
            <a:spLocks noGrp="1"/>
          </p:cNvSpPr>
          <p:nvPr>
            <p:ph idx="1"/>
          </p:nvPr>
        </p:nvSpPr>
        <p:spPr>
          <a:xfrm>
            <a:off x="3614887" y="1551305"/>
            <a:ext cx="5166303" cy="4416358"/>
          </a:xfrm>
        </p:spPr>
        <p:txBody>
          <a:bodyPr>
            <a:noAutofit/>
          </a:bodyPr>
          <a:lstStyle/>
          <a:p>
            <a:pPr marL="514350" indent="-514350" algn="just">
              <a:buFont typeface="+mj-lt"/>
              <a:buAutoNum type="arabicPeriod"/>
            </a:pPr>
            <a:r>
              <a:rPr lang="es-MX" sz="1600" dirty="0">
                <a:latin typeface="Montserrat" charset="0"/>
                <a:ea typeface="Montserrat" charset="0"/>
                <a:cs typeface="Montserrat" charset="0"/>
              </a:rPr>
              <a:t>Consolidación focal única (aumento de densidad con o sin broncograma aéreo 1a y/o signo de la silueta en relación con estructuras adyacentes 2b. Sugiere neumonía bacteriana. Al inicio no es frecuente ver consolidaciones en infección por Covid-19 pero sí pueden observarse durante la evolución, especialmente en las graves</a:t>
            </a:r>
          </a:p>
          <a:p>
            <a:pPr marL="514350" indent="-514350" algn="just">
              <a:buFont typeface="+mj-lt"/>
              <a:buAutoNum type="arabicPeriod"/>
            </a:pPr>
            <a:r>
              <a:rPr lang="es-MX" sz="1600" dirty="0">
                <a:latin typeface="Montserrat" charset="0"/>
                <a:ea typeface="Montserrat" charset="0"/>
                <a:cs typeface="Montserrat" charset="0"/>
              </a:rPr>
              <a:t>Adenopatías</a:t>
            </a:r>
          </a:p>
          <a:p>
            <a:pPr marL="514350" indent="-514350" algn="just">
              <a:buFont typeface="+mj-lt"/>
              <a:buAutoNum type="arabicPeriod"/>
            </a:pPr>
            <a:r>
              <a:rPr lang="es-MX" sz="1600" dirty="0">
                <a:latin typeface="Montserrat" charset="0"/>
                <a:ea typeface="Montserrat" charset="0"/>
                <a:cs typeface="Montserrat" charset="0"/>
              </a:rPr>
              <a:t>Derrame pleural (en espacio pleural periférico o cisuras)</a:t>
            </a:r>
          </a:p>
          <a:p>
            <a:pPr marL="514350" indent="-514350" algn="just">
              <a:buFont typeface="+mj-lt"/>
              <a:buAutoNum type="arabicPeriod"/>
            </a:pPr>
            <a:r>
              <a:rPr lang="es-MX" sz="1600" dirty="0">
                <a:latin typeface="Montserrat" charset="0"/>
                <a:ea typeface="Montserrat" charset="0"/>
                <a:cs typeface="Montserrat" charset="0"/>
              </a:rPr>
              <a:t>Nódulo (densidad redondeada de mayor densidad y márgenes mejor definidos que la opacidad</a:t>
            </a:r>
          </a:p>
          <a:p>
            <a:pPr marL="457200" indent="-457200" algn="just">
              <a:buFont typeface="+mj-lt"/>
              <a:buAutoNum type="arabicPeriod"/>
            </a:pPr>
            <a:endParaRPr lang="es-MX" sz="1600" dirty="0"/>
          </a:p>
        </p:txBody>
      </p:sp>
      <p:grpSp>
        <p:nvGrpSpPr>
          <p:cNvPr id="19" name="Grupo 15"/>
          <p:cNvGrpSpPr/>
          <p:nvPr/>
        </p:nvGrpSpPr>
        <p:grpSpPr>
          <a:xfrm>
            <a:off x="457940" y="1166016"/>
            <a:ext cx="3368992" cy="5504762"/>
            <a:chOff x="610587" y="1166016"/>
            <a:chExt cx="4491989" cy="5504762"/>
          </a:xfrm>
        </p:grpSpPr>
        <p:pic>
          <p:nvPicPr>
            <p:cNvPr id="20" name="Imagen 19"/>
            <p:cNvPicPr>
              <a:picLocks noChangeAspect="1"/>
            </p:cNvPicPr>
            <p:nvPr/>
          </p:nvPicPr>
          <p:blipFill>
            <a:blip r:embed="rId2"/>
            <a:stretch>
              <a:fillRect/>
            </a:stretch>
          </p:blipFill>
          <p:spPr>
            <a:xfrm>
              <a:off x="610587" y="1166016"/>
              <a:ext cx="3990476" cy="5504762"/>
            </a:xfrm>
            <a:prstGeom prst="rect">
              <a:avLst/>
            </a:prstGeom>
          </p:spPr>
        </p:pic>
        <p:sp>
          <p:nvSpPr>
            <p:cNvPr id="21" name="CuadroTexto 20"/>
            <p:cNvSpPr txBox="1"/>
            <p:nvPr/>
          </p:nvSpPr>
          <p:spPr>
            <a:xfrm>
              <a:off x="4501736" y="2452942"/>
              <a:ext cx="402248" cy="369332"/>
            </a:xfrm>
            <a:prstGeom prst="rect">
              <a:avLst/>
            </a:prstGeom>
            <a:noFill/>
          </p:spPr>
          <p:txBody>
            <a:bodyPr wrap="none" rtlCol="0">
              <a:spAutoFit/>
            </a:bodyPr>
            <a:lstStyle/>
            <a:p>
              <a:r>
                <a:rPr lang="es-MX" dirty="0"/>
                <a:t>2</a:t>
              </a:r>
            </a:p>
          </p:txBody>
        </p:sp>
        <p:sp>
          <p:nvSpPr>
            <p:cNvPr id="22" name="CuadroTexto 21"/>
            <p:cNvSpPr txBox="1"/>
            <p:nvPr/>
          </p:nvSpPr>
          <p:spPr>
            <a:xfrm>
              <a:off x="4551400" y="5460643"/>
              <a:ext cx="402248" cy="369332"/>
            </a:xfrm>
            <a:prstGeom prst="rect">
              <a:avLst/>
            </a:prstGeom>
            <a:noFill/>
          </p:spPr>
          <p:txBody>
            <a:bodyPr wrap="none" rtlCol="0">
              <a:spAutoFit/>
            </a:bodyPr>
            <a:lstStyle/>
            <a:p>
              <a:r>
                <a:rPr lang="es-MX" dirty="0" smtClean="0"/>
                <a:t>6</a:t>
              </a:r>
              <a:endParaRPr lang="es-MX" dirty="0"/>
            </a:p>
          </p:txBody>
        </p:sp>
        <p:sp>
          <p:nvSpPr>
            <p:cNvPr id="23" name="CuadroTexto 22"/>
            <p:cNvSpPr txBox="1"/>
            <p:nvPr/>
          </p:nvSpPr>
          <p:spPr>
            <a:xfrm>
              <a:off x="3181080" y="6014433"/>
              <a:ext cx="564685" cy="369332"/>
            </a:xfrm>
            <a:prstGeom prst="rect">
              <a:avLst/>
            </a:prstGeom>
            <a:noFill/>
          </p:spPr>
          <p:txBody>
            <a:bodyPr wrap="none" rtlCol="0">
              <a:spAutoFit/>
            </a:bodyPr>
            <a:lstStyle/>
            <a:p>
              <a:r>
                <a:rPr lang="es-MX" dirty="0" smtClean="0"/>
                <a:t>1b</a:t>
              </a:r>
              <a:endParaRPr lang="es-MX" dirty="0"/>
            </a:p>
          </p:txBody>
        </p:sp>
        <p:sp>
          <p:nvSpPr>
            <p:cNvPr id="24" name="CuadroTexto 23"/>
            <p:cNvSpPr txBox="1"/>
            <p:nvPr/>
          </p:nvSpPr>
          <p:spPr>
            <a:xfrm>
              <a:off x="4552853" y="3687560"/>
              <a:ext cx="549723" cy="369332"/>
            </a:xfrm>
            <a:prstGeom prst="rect">
              <a:avLst/>
            </a:prstGeom>
            <a:noFill/>
          </p:spPr>
          <p:txBody>
            <a:bodyPr wrap="none" rtlCol="0">
              <a:spAutoFit/>
            </a:bodyPr>
            <a:lstStyle/>
            <a:p>
              <a:r>
                <a:rPr lang="es-MX" dirty="0" smtClean="0"/>
                <a:t>1a</a:t>
              </a:r>
              <a:endParaRPr lang="es-MX" dirty="0"/>
            </a:p>
          </p:txBody>
        </p:sp>
        <p:cxnSp>
          <p:nvCxnSpPr>
            <p:cNvPr id="25" name="Conector recto de flecha 24"/>
            <p:cNvCxnSpPr/>
            <p:nvPr/>
          </p:nvCxnSpPr>
          <p:spPr>
            <a:xfrm flipH="1">
              <a:off x="4391696" y="3996067"/>
              <a:ext cx="310547" cy="434265"/>
            </a:xfrm>
            <a:prstGeom prst="straightConnector1">
              <a:avLst/>
            </a:prstGeom>
            <a:ln>
              <a:solidFill>
                <a:srgbClr val="9900FF"/>
              </a:solidFill>
              <a:tailEnd type="triangle"/>
            </a:ln>
          </p:spPr>
          <p:style>
            <a:lnRef idx="1">
              <a:schemeClr val="accent1"/>
            </a:lnRef>
            <a:fillRef idx="0">
              <a:schemeClr val="accent1"/>
            </a:fillRef>
            <a:effectRef idx="0">
              <a:schemeClr val="accent1"/>
            </a:effectRef>
            <a:fontRef idx="minor">
              <a:schemeClr val="tx1"/>
            </a:fontRef>
          </p:style>
        </p:cxnSp>
        <p:sp>
          <p:nvSpPr>
            <p:cNvPr id="26" name="CuadroTexto 25"/>
            <p:cNvSpPr txBox="1"/>
            <p:nvPr/>
          </p:nvSpPr>
          <p:spPr>
            <a:xfrm>
              <a:off x="610587" y="4028533"/>
              <a:ext cx="402248" cy="369332"/>
            </a:xfrm>
            <a:prstGeom prst="rect">
              <a:avLst/>
            </a:prstGeom>
            <a:noFill/>
          </p:spPr>
          <p:txBody>
            <a:bodyPr wrap="none" rtlCol="0">
              <a:spAutoFit/>
            </a:bodyPr>
            <a:lstStyle/>
            <a:p>
              <a:r>
                <a:rPr lang="es-MX" dirty="0" smtClean="0"/>
                <a:t>3</a:t>
              </a:r>
              <a:endParaRPr lang="es-MX" dirty="0"/>
            </a:p>
          </p:txBody>
        </p:sp>
        <p:sp>
          <p:nvSpPr>
            <p:cNvPr id="27" name="CuadroTexto 26"/>
            <p:cNvSpPr txBox="1"/>
            <p:nvPr/>
          </p:nvSpPr>
          <p:spPr>
            <a:xfrm>
              <a:off x="1120462" y="1321356"/>
              <a:ext cx="206062" cy="369332"/>
            </a:xfrm>
            <a:prstGeom prst="rect">
              <a:avLst/>
            </a:prstGeom>
            <a:noFill/>
          </p:spPr>
          <p:txBody>
            <a:bodyPr wrap="square" rtlCol="0">
              <a:spAutoFit/>
            </a:bodyPr>
            <a:lstStyle/>
            <a:p>
              <a:r>
                <a:rPr lang="es-MX" dirty="0" smtClean="0"/>
                <a:t>4</a:t>
              </a:r>
              <a:endParaRPr lang="es-MX" dirty="0"/>
            </a:p>
          </p:txBody>
        </p:sp>
        <p:sp>
          <p:nvSpPr>
            <p:cNvPr id="28" name="Rectángulo 27"/>
            <p:cNvSpPr/>
            <p:nvPr/>
          </p:nvSpPr>
          <p:spPr>
            <a:xfrm>
              <a:off x="3766427" y="1308477"/>
              <a:ext cx="45719" cy="19241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9" name="Rectángulo 28"/>
            <p:cNvSpPr/>
            <p:nvPr/>
          </p:nvSpPr>
          <p:spPr>
            <a:xfrm>
              <a:off x="3766427" y="3687560"/>
              <a:ext cx="45719" cy="74277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Tree>
    <p:extLst>
      <p:ext uri="{BB962C8B-B14F-4D97-AF65-F5344CB8AC3E}">
        <p14:creationId xmlns:p14="http://schemas.microsoft.com/office/powerpoint/2010/main" val="2274463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08329" y="365126"/>
            <a:ext cx="8659729" cy="965067"/>
          </a:xfrm>
        </p:spPr>
        <p:txBody>
          <a:bodyPr>
            <a:normAutofit/>
          </a:bodyPr>
          <a:lstStyle/>
          <a:p>
            <a:r>
              <a:rPr lang="es-ES_tradnl" sz="3200" dirty="0">
                <a:latin typeface="Montserrat" charset="0"/>
                <a:ea typeface="Montserrat" charset="0"/>
                <a:cs typeface="Montserrat" charset="0"/>
              </a:rPr>
              <a:t>1. Consolidación</a:t>
            </a:r>
          </a:p>
        </p:txBody>
      </p:sp>
      <p:pic>
        <p:nvPicPr>
          <p:cNvPr id="5" name="Imagen 4"/>
          <p:cNvPicPr>
            <a:picLocks noChangeAspect="1"/>
          </p:cNvPicPr>
          <p:nvPr/>
        </p:nvPicPr>
        <p:blipFill>
          <a:blip r:embed="rId2"/>
          <a:stretch>
            <a:fillRect/>
          </a:stretch>
        </p:blipFill>
        <p:spPr>
          <a:xfrm>
            <a:off x="2554689" y="1330193"/>
            <a:ext cx="3891664" cy="4938260"/>
          </a:xfrm>
          <a:prstGeom prst="rect">
            <a:avLst/>
          </a:prstGeom>
        </p:spPr>
      </p:pic>
    </p:spTree>
    <p:extLst>
      <p:ext uri="{BB962C8B-B14F-4D97-AF65-F5344CB8AC3E}">
        <p14:creationId xmlns:p14="http://schemas.microsoft.com/office/powerpoint/2010/main" val="10913229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7"/>
          <p:cNvGrpSpPr/>
          <p:nvPr/>
        </p:nvGrpSpPr>
        <p:grpSpPr>
          <a:xfrm>
            <a:off x="2603589" y="1334317"/>
            <a:ext cx="3797213" cy="5062951"/>
            <a:chOff x="3391238" y="1071969"/>
            <a:chExt cx="5409524" cy="5409524"/>
          </a:xfrm>
        </p:grpSpPr>
        <p:pic>
          <p:nvPicPr>
            <p:cNvPr id="6" name="Imagen 5"/>
            <p:cNvPicPr>
              <a:picLocks noChangeAspect="1"/>
            </p:cNvPicPr>
            <p:nvPr/>
          </p:nvPicPr>
          <p:blipFill>
            <a:blip r:embed="rId2"/>
            <a:stretch>
              <a:fillRect/>
            </a:stretch>
          </p:blipFill>
          <p:spPr>
            <a:xfrm>
              <a:off x="3391238" y="1071969"/>
              <a:ext cx="5409524" cy="5409524"/>
            </a:xfrm>
            <a:prstGeom prst="rect">
              <a:avLst/>
            </a:prstGeom>
          </p:spPr>
        </p:pic>
        <p:sp>
          <p:nvSpPr>
            <p:cNvPr id="7" name="Rectángulo 6"/>
            <p:cNvSpPr/>
            <p:nvPr/>
          </p:nvSpPr>
          <p:spPr>
            <a:xfrm>
              <a:off x="3391238" y="6349284"/>
              <a:ext cx="511061"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Rectángulo 7"/>
            <p:cNvSpPr/>
            <p:nvPr/>
          </p:nvSpPr>
          <p:spPr>
            <a:xfrm>
              <a:off x="8165205" y="6181859"/>
              <a:ext cx="609799" cy="28675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9" name="Título 1"/>
          <p:cNvSpPr txBox="1">
            <a:spLocks/>
          </p:cNvSpPr>
          <p:nvPr/>
        </p:nvSpPr>
        <p:spPr>
          <a:xfrm>
            <a:off x="508329" y="365126"/>
            <a:ext cx="8659729" cy="9650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_tradnl" sz="3200" smtClean="0">
                <a:latin typeface="Montserrat" charset="0"/>
                <a:ea typeface="Montserrat" charset="0"/>
                <a:cs typeface="Montserrat" charset="0"/>
              </a:rPr>
              <a:t>1. </a:t>
            </a:r>
            <a:r>
              <a:rPr lang="es-ES_tradnl" sz="3200" dirty="0" smtClean="0">
                <a:latin typeface="Montserrat" charset="0"/>
                <a:ea typeface="Montserrat" charset="0"/>
                <a:cs typeface="Montserrat" charset="0"/>
              </a:rPr>
              <a:t>Consolidación</a:t>
            </a:r>
            <a:endParaRPr lang="es-ES_tradnl" sz="3200" dirty="0">
              <a:latin typeface="Montserrat" charset="0"/>
              <a:ea typeface="Montserrat" charset="0"/>
              <a:cs typeface="Montserrat" charset="0"/>
            </a:endParaRPr>
          </a:p>
        </p:txBody>
      </p:sp>
    </p:spTree>
    <p:extLst>
      <p:ext uri="{BB962C8B-B14F-4D97-AF65-F5344CB8AC3E}">
        <p14:creationId xmlns:p14="http://schemas.microsoft.com/office/powerpoint/2010/main" val="6356035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08329" y="196678"/>
            <a:ext cx="8659729" cy="1325563"/>
          </a:xfrm>
        </p:spPr>
        <p:txBody>
          <a:bodyPr>
            <a:normAutofit/>
          </a:bodyPr>
          <a:lstStyle/>
          <a:p>
            <a:r>
              <a:rPr lang="es-ES_tradnl" sz="3200" dirty="0">
                <a:latin typeface="Montserrat" charset="0"/>
                <a:ea typeface="Montserrat" charset="0"/>
                <a:cs typeface="Montserrat" charset="0"/>
              </a:rPr>
              <a:t>2. Adenopatías</a:t>
            </a:r>
          </a:p>
        </p:txBody>
      </p:sp>
      <p:pic>
        <p:nvPicPr>
          <p:cNvPr id="10" name="Imagen 9"/>
          <p:cNvPicPr>
            <a:picLocks noChangeAspect="1"/>
          </p:cNvPicPr>
          <p:nvPr/>
        </p:nvPicPr>
        <p:blipFill>
          <a:blip r:embed="rId2"/>
          <a:stretch>
            <a:fillRect/>
          </a:stretch>
        </p:blipFill>
        <p:spPr>
          <a:xfrm>
            <a:off x="2150572" y="1319262"/>
            <a:ext cx="4726915" cy="4973253"/>
          </a:xfrm>
          <a:prstGeom prst="rect">
            <a:avLst/>
          </a:prstGeom>
        </p:spPr>
      </p:pic>
    </p:spTree>
    <p:extLst>
      <p:ext uri="{BB962C8B-B14F-4D97-AF65-F5344CB8AC3E}">
        <p14:creationId xmlns:p14="http://schemas.microsoft.com/office/powerpoint/2010/main" val="7448411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2"/>
          <a:stretch>
            <a:fillRect/>
          </a:stretch>
        </p:blipFill>
        <p:spPr>
          <a:xfrm>
            <a:off x="2425352" y="1367199"/>
            <a:ext cx="3414326" cy="3950759"/>
          </a:xfrm>
          <a:prstGeom prst="rect">
            <a:avLst/>
          </a:prstGeom>
        </p:spPr>
      </p:pic>
      <p:sp>
        <p:nvSpPr>
          <p:cNvPr id="11" name="Título 1"/>
          <p:cNvSpPr txBox="1">
            <a:spLocks/>
          </p:cNvSpPr>
          <p:nvPr/>
        </p:nvSpPr>
        <p:spPr>
          <a:xfrm>
            <a:off x="508329" y="196678"/>
            <a:ext cx="865972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_tradnl" sz="3200" smtClean="0">
                <a:latin typeface="Montserrat" charset="0"/>
                <a:ea typeface="Montserrat" charset="0"/>
                <a:cs typeface="Montserrat" charset="0"/>
              </a:rPr>
              <a:t>2. Adenopatías</a:t>
            </a:r>
            <a:endParaRPr lang="es-ES_tradnl" sz="3200" dirty="0">
              <a:latin typeface="Montserrat" charset="0"/>
              <a:ea typeface="Montserrat" charset="0"/>
              <a:cs typeface="Montserrat" charset="0"/>
            </a:endParaRPr>
          </a:p>
        </p:txBody>
      </p:sp>
    </p:spTree>
    <p:extLst>
      <p:ext uri="{BB962C8B-B14F-4D97-AF65-F5344CB8AC3E}">
        <p14:creationId xmlns:p14="http://schemas.microsoft.com/office/powerpoint/2010/main" val="1200592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08329" y="365127"/>
            <a:ext cx="8659729" cy="1054600"/>
          </a:xfrm>
        </p:spPr>
        <p:txBody>
          <a:bodyPr>
            <a:normAutofit/>
          </a:bodyPr>
          <a:lstStyle/>
          <a:p>
            <a:r>
              <a:rPr lang="es-ES_tradnl" sz="3200" dirty="0">
                <a:latin typeface="Montserrat" charset="0"/>
                <a:ea typeface="Montserrat" charset="0"/>
                <a:cs typeface="Montserrat" charset="0"/>
              </a:rPr>
              <a:t>3. Derrame pleural</a:t>
            </a:r>
          </a:p>
        </p:txBody>
      </p:sp>
      <p:pic>
        <p:nvPicPr>
          <p:cNvPr id="4" name="Imagen 3"/>
          <p:cNvPicPr>
            <a:picLocks noChangeAspect="1"/>
          </p:cNvPicPr>
          <p:nvPr/>
        </p:nvPicPr>
        <p:blipFill>
          <a:blip r:embed="rId2"/>
          <a:stretch>
            <a:fillRect/>
          </a:stretch>
        </p:blipFill>
        <p:spPr>
          <a:xfrm>
            <a:off x="2357638" y="1419726"/>
            <a:ext cx="4283793" cy="4854514"/>
          </a:xfrm>
          <a:prstGeom prst="rect">
            <a:avLst/>
          </a:prstGeom>
        </p:spPr>
      </p:pic>
    </p:spTree>
    <p:extLst>
      <p:ext uri="{BB962C8B-B14F-4D97-AF65-F5344CB8AC3E}">
        <p14:creationId xmlns:p14="http://schemas.microsoft.com/office/powerpoint/2010/main" val="2224358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2247000" y="1309198"/>
            <a:ext cx="4650000" cy="5038095"/>
          </a:xfrm>
          <a:prstGeom prst="rect">
            <a:avLst/>
          </a:prstGeom>
        </p:spPr>
      </p:pic>
      <p:sp>
        <p:nvSpPr>
          <p:cNvPr id="7" name="Título 1"/>
          <p:cNvSpPr txBox="1">
            <a:spLocks/>
          </p:cNvSpPr>
          <p:nvPr/>
        </p:nvSpPr>
        <p:spPr>
          <a:xfrm>
            <a:off x="508329" y="365127"/>
            <a:ext cx="8659729" cy="1054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_tradnl" sz="3200" dirty="0" smtClean="0">
                <a:latin typeface="Montserrat" charset="0"/>
                <a:ea typeface="Montserrat" charset="0"/>
                <a:cs typeface="Montserrat" charset="0"/>
              </a:rPr>
              <a:t>3. Derrame pleural</a:t>
            </a:r>
            <a:endParaRPr lang="es-ES_tradnl" sz="3200" dirty="0">
              <a:latin typeface="Montserrat" charset="0"/>
              <a:ea typeface="Montserrat" charset="0"/>
              <a:cs typeface="Montserrat" charset="0"/>
            </a:endParaRPr>
          </a:p>
        </p:txBody>
      </p:sp>
    </p:spTree>
    <p:extLst>
      <p:ext uri="{BB962C8B-B14F-4D97-AF65-F5344CB8AC3E}">
        <p14:creationId xmlns:p14="http://schemas.microsoft.com/office/powerpoint/2010/main" val="3189335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08329" y="423002"/>
            <a:ext cx="8659729" cy="952730"/>
          </a:xfrm>
        </p:spPr>
        <p:txBody>
          <a:bodyPr>
            <a:normAutofit/>
          </a:bodyPr>
          <a:lstStyle/>
          <a:p>
            <a:r>
              <a:rPr lang="es-ES_tradnl" sz="3200" dirty="0">
                <a:latin typeface="Montserrat" charset="0"/>
                <a:ea typeface="Montserrat" charset="0"/>
                <a:cs typeface="Montserrat" charset="0"/>
              </a:rPr>
              <a:t>3. Derrame pleural en cisura</a:t>
            </a:r>
          </a:p>
        </p:txBody>
      </p:sp>
      <p:pic>
        <p:nvPicPr>
          <p:cNvPr id="4" name="Imagen 3"/>
          <p:cNvPicPr>
            <a:picLocks noChangeAspect="1"/>
          </p:cNvPicPr>
          <p:nvPr/>
        </p:nvPicPr>
        <p:blipFill>
          <a:blip r:embed="rId2"/>
          <a:stretch>
            <a:fillRect/>
          </a:stretch>
        </p:blipFill>
        <p:spPr>
          <a:xfrm>
            <a:off x="2729224" y="1178956"/>
            <a:ext cx="3357143" cy="5123809"/>
          </a:xfrm>
          <a:prstGeom prst="rect">
            <a:avLst/>
          </a:prstGeom>
        </p:spPr>
      </p:pic>
    </p:spTree>
    <p:extLst>
      <p:ext uri="{BB962C8B-B14F-4D97-AF65-F5344CB8AC3E}">
        <p14:creationId xmlns:p14="http://schemas.microsoft.com/office/powerpoint/2010/main" val="20880737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08329" y="365127"/>
            <a:ext cx="8659729" cy="1018506"/>
          </a:xfrm>
        </p:spPr>
        <p:txBody>
          <a:bodyPr>
            <a:normAutofit/>
          </a:bodyPr>
          <a:lstStyle/>
          <a:p>
            <a:r>
              <a:rPr lang="es-ES_tradnl" sz="3200" dirty="0">
                <a:latin typeface="Montserrat" charset="0"/>
                <a:ea typeface="Montserrat" charset="0"/>
                <a:cs typeface="Montserrat" charset="0"/>
              </a:rPr>
              <a:t>4. Nódulo pulmonar</a:t>
            </a:r>
          </a:p>
        </p:txBody>
      </p:sp>
      <p:pic>
        <p:nvPicPr>
          <p:cNvPr id="5" name="Imagen 4"/>
          <p:cNvPicPr>
            <a:picLocks noChangeAspect="1"/>
          </p:cNvPicPr>
          <p:nvPr/>
        </p:nvPicPr>
        <p:blipFill>
          <a:blip r:embed="rId2"/>
          <a:stretch>
            <a:fillRect/>
          </a:stretch>
        </p:blipFill>
        <p:spPr>
          <a:xfrm>
            <a:off x="2628981" y="1201947"/>
            <a:ext cx="3692857" cy="5123809"/>
          </a:xfrm>
          <a:prstGeom prst="rect">
            <a:avLst/>
          </a:prstGeom>
        </p:spPr>
      </p:pic>
    </p:spTree>
    <p:extLst>
      <p:ext uri="{BB962C8B-B14F-4D97-AF65-F5344CB8AC3E}">
        <p14:creationId xmlns:p14="http://schemas.microsoft.com/office/powerpoint/2010/main" val="138646705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08329" y="353094"/>
            <a:ext cx="8659729" cy="1042569"/>
          </a:xfrm>
        </p:spPr>
        <p:txBody>
          <a:bodyPr>
            <a:normAutofit/>
          </a:bodyPr>
          <a:lstStyle/>
          <a:p>
            <a:r>
              <a:rPr lang="es-ES_tradnl" sz="3200" dirty="0">
                <a:latin typeface="Montserrat" charset="0"/>
                <a:ea typeface="Montserrat" charset="0"/>
                <a:cs typeface="Montserrat" charset="0"/>
              </a:rPr>
              <a:t>4. Nódulo pulmonar</a:t>
            </a:r>
          </a:p>
        </p:txBody>
      </p:sp>
      <p:pic>
        <p:nvPicPr>
          <p:cNvPr id="4" name="Imagen 3"/>
          <p:cNvPicPr>
            <a:picLocks noChangeAspect="1"/>
          </p:cNvPicPr>
          <p:nvPr/>
        </p:nvPicPr>
        <p:blipFill rotWithShape="1">
          <a:blip r:embed="rId2"/>
          <a:srcRect r="5687"/>
          <a:stretch/>
        </p:blipFill>
        <p:spPr>
          <a:xfrm>
            <a:off x="2364695" y="1260588"/>
            <a:ext cx="3981370" cy="5114286"/>
          </a:xfrm>
          <a:prstGeom prst="rect">
            <a:avLst/>
          </a:prstGeom>
        </p:spPr>
      </p:pic>
    </p:spTree>
    <p:extLst>
      <p:ext uri="{BB962C8B-B14F-4D97-AF65-F5344CB8AC3E}">
        <p14:creationId xmlns:p14="http://schemas.microsoft.com/office/powerpoint/2010/main" val="50354900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8649" y="365126"/>
            <a:ext cx="8206069" cy="2269790"/>
          </a:xfrm>
        </p:spPr>
        <p:txBody>
          <a:bodyPr>
            <a:noAutofit/>
          </a:bodyPr>
          <a:lstStyle/>
          <a:p>
            <a:pPr algn="just">
              <a:lnSpc>
                <a:spcPct val="100000"/>
              </a:lnSpc>
            </a:pPr>
            <a:r>
              <a:rPr lang="es-ES_tradnl" sz="2000" dirty="0">
                <a:latin typeface="Montserrat" charset="0"/>
                <a:ea typeface="Montserrat" charset="0"/>
                <a:cs typeface="Montserrat" charset="0"/>
              </a:rPr>
              <a:t>Paciente que regresa a consulta a urgencias por empeoramiento clínico Escala de Valoración de Ingreso (ERVI). ERVI inicial: 2 (opacidades bilaterales tenues en campos medios). ERVI = 3 a los 4 días (patrón alveolo-intersticial en + de 3 campos pulmonares</a:t>
            </a:r>
          </a:p>
        </p:txBody>
      </p:sp>
      <p:pic>
        <p:nvPicPr>
          <p:cNvPr id="5" name="Imagen 4"/>
          <p:cNvPicPr>
            <a:picLocks noChangeAspect="1"/>
          </p:cNvPicPr>
          <p:nvPr/>
        </p:nvPicPr>
        <p:blipFill>
          <a:blip r:embed="rId2"/>
          <a:stretch>
            <a:fillRect/>
          </a:stretch>
        </p:blipFill>
        <p:spPr>
          <a:xfrm>
            <a:off x="747784" y="2477615"/>
            <a:ext cx="3458745" cy="3710291"/>
          </a:xfrm>
          <a:prstGeom prst="rect">
            <a:avLst/>
          </a:prstGeom>
        </p:spPr>
      </p:pic>
      <p:pic>
        <p:nvPicPr>
          <p:cNvPr id="6" name="Imagen 5"/>
          <p:cNvPicPr>
            <a:picLocks noChangeAspect="1"/>
          </p:cNvPicPr>
          <p:nvPr/>
        </p:nvPicPr>
        <p:blipFill>
          <a:blip r:embed="rId3"/>
          <a:stretch>
            <a:fillRect/>
          </a:stretch>
        </p:blipFill>
        <p:spPr>
          <a:xfrm>
            <a:off x="4634335" y="2477615"/>
            <a:ext cx="3450884" cy="3710291"/>
          </a:xfrm>
          <a:prstGeom prst="rect">
            <a:avLst/>
          </a:prstGeom>
        </p:spPr>
      </p:pic>
    </p:spTree>
    <p:extLst>
      <p:ext uri="{BB962C8B-B14F-4D97-AF65-F5344CB8AC3E}">
        <p14:creationId xmlns:p14="http://schemas.microsoft.com/office/powerpoint/2010/main" val="213285897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26904"/>
            <a:ext cx="7886700" cy="1325563"/>
          </a:xfrm>
        </p:spPr>
        <p:txBody>
          <a:bodyPr>
            <a:noAutofit/>
          </a:bodyPr>
          <a:lstStyle/>
          <a:p>
            <a:r>
              <a:rPr lang="es-ES_tradnl" sz="3200" dirty="0">
                <a:latin typeface="Montserrat" charset="0"/>
                <a:ea typeface="Montserrat" charset="0"/>
                <a:cs typeface="Montserrat" charset="0"/>
              </a:rPr>
              <a:t>Informe radiológico</a:t>
            </a:r>
          </a:p>
        </p:txBody>
      </p:sp>
      <p:sp>
        <p:nvSpPr>
          <p:cNvPr id="3" name="Marcador de contenido 2"/>
          <p:cNvSpPr>
            <a:spLocks noGrp="1"/>
          </p:cNvSpPr>
          <p:nvPr>
            <p:ph idx="1"/>
          </p:nvPr>
        </p:nvSpPr>
        <p:spPr>
          <a:xfrm>
            <a:off x="440391" y="1335503"/>
            <a:ext cx="8407774" cy="4781300"/>
          </a:xfrm>
        </p:spPr>
        <p:txBody>
          <a:bodyPr>
            <a:noAutofit/>
          </a:bodyPr>
          <a:lstStyle/>
          <a:p>
            <a:pPr marL="514350" indent="-514350" algn="just">
              <a:lnSpc>
                <a:spcPct val="105000"/>
              </a:lnSpc>
              <a:buFont typeface="+mj-lt"/>
              <a:buAutoNum type="arabicPeriod"/>
            </a:pPr>
            <a:r>
              <a:rPr lang="es-ES_tradnl" sz="1600" dirty="0">
                <a:latin typeface="Montserrat" charset="0"/>
                <a:ea typeface="Montserrat" charset="0"/>
                <a:cs typeface="Montserrat" charset="0"/>
              </a:rPr>
              <a:t>Diferenciar pulmón derecho e izquierdo</a:t>
            </a:r>
          </a:p>
          <a:p>
            <a:pPr marL="514350" indent="-514350" algn="just">
              <a:lnSpc>
                <a:spcPct val="105000"/>
              </a:lnSpc>
              <a:buFont typeface="+mj-lt"/>
              <a:buAutoNum type="arabicPeriod"/>
            </a:pPr>
            <a:r>
              <a:rPr lang="es-ES_tradnl" sz="1600" dirty="0">
                <a:latin typeface="Montserrat" charset="0"/>
                <a:ea typeface="Montserrat" charset="0"/>
                <a:cs typeface="Montserrat" charset="0"/>
              </a:rPr>
              <a:t>Definir tipos de lesiones en cada pulmón y si son únicas o múltiples</a:t>
            </a:r>
          </a:p>
          <a:p>
            <a:pPr marL="514350" indent="-514350" algn="just">
              <a:lnSpc>
                <a:spcPct val="105000"/>
              </a:lnSpc>
              <a:buFont typeface="+mj-lt"/>
              <a:buAutoNum type="arabicPeriod"/>
            </a:pPr>
            <a:r>
              <a:rPr lang="es-ES_tradnl" sz="1600" dirty="0">
                <a:latin typeface="Montserrat" charset="0"/>
                <a:ea typeface="Montserrat" charset="0"/>
                <a:cs typeface="Montserrat" charset="0"/>
              </a:rPr>
              <a:t>Indicar en lo posible la localización y distribución  de las lesiones, si bien suelen ser periféricas aunque no siempre se refleja en la radiografía (periférica no siempre significa que tenga que estar en la parte lateral del pulmón, pues hay lesiones periféricas en las bases o ápex incluso centrales </a:t>
            </a:r>
            <a:r>
              <a:rPr lang="es-ES_tradnl" sz="1600" dirty="0" err="1">
                <a:latin typeface="Montserrat" charset="0"/>
                <a:ea typeface="Montserrat" charset="0"/>
                <a:cs typeface="Montserrat" charset="0"/>
              </a:rPr>
              <a:t>yuxtacisurales</a:t>
            </a:r>
            <a:r>
              <a:rPr lang="es-ES_tradnl" sz="1600" dirty="0">
                <a:latin typeface="Montserrat" charset="0"/>
                <a:ea typeface="Montserrat" charset="0"/>
                <a:cs typeface="Montserrat" charset="0"/>
              </a:rPr>
              <a:t> que también son periféricas </a:t>
            </a:r>
            <a:r>
              <a:rPr lang="es-ES_tradnl" sz="1600" dirty="0" err="1">
                <a:latin typeface="Montserrat" charset="0"/>
                <a:ea typeface="Montserrat" charset="0"/>
                <a:cs typeface="Montserrat" charset="0"/>
              </a:rPr>
              <a:t>subpleurales</a:t>
            </a:r>
            <a:r>
              <a:rPr lang="es-ES_tradnl" sz="1600" dirty="0">
                <a:latin typeface="Montserrat" charset="0"/>
                <a:ea typeface="Montserrat" charset="0"/>
                <a:cs typeface="Montserrat" charset="0"/>
              </a:rPr>
              <a:t> aunque en la radiografía no lo parezca y estas son más difíciles de localizar. Se puede hablar de campos pulmonares superior, medio o inferior pues al ser algunas de las lesiones bastante sutiles, es difícil precisar en ocasiones el lóbulo. Además no siempre se cumple el signo de la silueta con estas lesiones, de menor densidad que las consolidaciones neumónicas bacterianas, y que en la TC se traducen como áreas de “vidrio deslustrado</a:t>
            </a:r>
            <a:r>
              <a:rPr lang="es-ES_tradnl" sz="1600" dirty="0" smtClean="0">
                <a:latin typeface="Montserrat" charset="0"/>
                <a:ea typeface="Montserrat" charset="0"/>
                <a:cs typeface="Montserrat" charset="0"/>
              </a:rPr>
              <a:t>)</a:t>
            </a:r>
          </a:p>
          <a:p>
            <a:pPr marL="514350" indent="-514350" algn="just">
              <a:lnSpc>
                <a:spcPct val="105000"/>
              </a:lnSpc>
              <a:buFont typeface="+mj-lt"/>
              <a:buAutoNum type="arabicPeriod"/>
            </a:pPr>
            <a:r>
              <a:rPr lang="es-ES_tradnl" sz="1600" dirty="0" smtClean="0">
                <a:latin typeface="Montserrat" charset="0"/>
                <a:ea typeface="Montserrat" charset="0"/>
                <a:cs typeface="Montserrat" charset="0"/>
              </a:rPr>
              <a:t>Indicar si existe predominancia de alguna localización: ej. : si es bilateral de predominio derecho o izquierdo, o si es unilateral pero con múltiples lesiones, el campo en el que predominan</a:t>
            </a:r>
          </a:p>
          <a:p>
            <a:pPr algn="just">
              <a:lnSpc>
                <a:spcPct val="105000"/>
              </a:lnSpc>
            </a:pPr>
            <a:endParaRPr lang="es-ES_tradnl" sz="1600" dirty="0"/>
          </a:p>
        </p:txBody>
      </p:sp>
    </p:spTree>
    <p:extLst>
      <p:ext uri="{BB962C8B-B14F-4D97-AF65-F5344CB8AC3E}">
        <p14:creationId xmlns:p14="http://schemas.microsoft.com/office/powerpoint/2010/main" val="20843744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09900" y="232774"/>
            <a:ext cx="7886700" cy="1325563"/>
          </a:xfrm>
        </p:spPr>
        <p:txBody>
          <a:bodyPr>
            <a:noAutofit/>
          </a:bodyPr>
          <a:lstStyle/>
          <a:p>
            <a:r>
              <a:rPr lang="es-ES_tradnl" sz="3200" dirty="0">
                <a:latin typeface="Montserrat" charset="0"/>
                <a:ea typeface="Montserrat" charset="0"/>
                <a:cs typeface="Montserrat" charset="0"/>
              </a:rPr>
              <a:t>Informe radiológico</a:t>
            </a:r>
          </a:p>
        </p:txBody>
      </p:sp>
      <p:sp>
        <p:nvSpPr>
          <p:cNvPr id="3" name="Marcador de contenido 2"/>
          <p:cNvSpPr>
            <a:spLocks noGrp="1"/>
          </p:cNvSpPr>
          <p:nvPr>
            <p:ph idx="1"/>
          </p:nvPr>
        </p:nvSpPr>
        <p:spPr>
          <a:xfrm>
            <a:off x="413497" y="1281717"/>
            <a:ext cx="8340538" cy="4612857"/>
          </a:xfrm>
        </p:spPr>
        <p:txBody>
          <a:bodyPr>
            <a:noAutofit/>
          </a:bodyPr>
          <a:lstStyle/>
          <a:p>
            <a:pPr marL="514350" indent="-514350" algn="just">
              <a:buFont typeface="+mj-lt"/>
              <a:buAutoNum type="arabicPeriod" startAt="5"/>
            </a:pPr>
            <a:r>
              <a:rPr lang="es-ES_tradnl" sz="1600" dirty="0" smtClean="0">
                <a:latin typeface="Montserrat" charset="0"/>
                <a:ea typeface="Montserrat" charset="0"/>
                <a:cs typeface="Montserrat" charset="0"/>
              </a:rPr>
              <a:t>Conclusiones</a:t>
            </a:r>
            <a:r>
              <a:rPr lang="es-ES_tradnl" sz="1600" dirty="0">
                <a:latin typeface="Montserrat" charset="0"/>
                <a:ea typeface="Montserrat" charset="0"/>
                <a:cs typeface="Montserrat" charset="0"/>
              </a:rPr>
              <a:t>:</a:t>
            </a:r>
          </a:p>
          <a:p>
            <a:pPr marL="0" indent="0" algn="just">
              <a:lnSpc>
                <a:spcPct val="110000"/>
              </a:lnSpc>
              <a:buNone/>
            </a:pPr>
            <a:r>
              <a:rPr lang="es-ES_tradnl" sz="1600" dirty="0">
                <a:latin typeface="Montserrat" charset="0"/>
                <a:ea typeface="Montserrat" charset="0"/>
                <a:cs typeface="Montserrat" charset="0"/>
              </a:rPr>
              <a:t>Según si la afectación es unilateral o bilateral  y en relación a la cantidad y distribución  de lesiones, podemos tener una aproximación en cuanto a la probabilidad de que lo que estamos viendo sea una neumonía por CVID-19, aunque en el contexto de pandemia que estamos viviendo, existen muchas posibilidades de que cualquier sutil hallazgo en el contexto clínico y analítico adecuado lo sea.</a:t>
            </a:r>
          </a:p>
          <a:p>
            <a:pPr marL="0" indent="0" algn="just">
              <a:lnSpc>
                <a:spcPct val="110000"/>
              </a:lnSpc>
              <a:buNone/>
            </a:pPr>
            <a:r>
              <a:rPr lang="es-ES_tradnl" sz="1600" dirty="0">
                <a:latin typeface="Montserrat" charset="0"/>
                <a:ea typeface="Montserrat" charset="0"/>
                <a:cs typeface="Montserrat" charset="0"/>
              </a:rPr>
              <a:t>Y aunque no existe una escala de correlación exacta entre los hallazgos y la gravedad o predicción de la evolución de la neumonía por COVID-19 con la radiografía de tórax, probablemente a más número y extensión de las lesiones, peor evolución, por eso creemos importante la descripción propuesta y siendo los términos subrayados los que deberían aparecer en el informe, y de ellos se derivaría la conclusión con los siguientes grados de aproximación al diagnóstico</a:t>
            </a:r>
          </a:p>
          <a:p>
            <a:pPr algn="just"/>
            <a:endParaRPr lang="es-ES_tradnl" dirty="0"/>
          </a:p>
        </p:txBody>
      </p:sp>
    </p:spTree>
    <p:extLst>
      <p:ext uri="{BB962C8B-B14F-4D97-AF65-F5344CB8AC3E}">
        <p14:creationId xmlns:p14="http://schemas.microsoft.com/office/powerpoint/2010/main" val="59090321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09900" y="232774"/>
            <a:ext cx="7886700" cy="1325563"/>
          </a:xfrm>
        </p:spPr>
        <p:txBody>
          <a:bodyPr>
            <a:noAutofit/>
          </a:bodyPr>
          <a:lstStyle/>
          <a:p>
            <a:r>
              <a:rPr lang="es-ES_tradnl" sz="3200" dirty="0">
                <a:latin typeface="Montserrat" charset="0"/>
                <a:ea typeface="Montserrat" charset="0"/>
                <a:cs typeface="Montserrat" charset="0"/>
              </a:rPr>
              <a:t>Informe radiológico</a:t>
            </a:r>
          </a:p>
        </p:txBody>
      </p:sp>
      <p:sp>
        <p:nvSpPr>
          <p:cNvPr id="3" name="Marcador de contenido 2"/>
          <p:cNvSpPr>
            <a:spLocks noGrp="1"/>
          </p:cNvSpPr>
          <p:nvPr>
            <p:ph idx="1"/>
          </p:nvPr>
        </p:nvSpPr>
        <p:spPr>
          <a:xfrm>
            <a:off x="628650" y="1359561"/>
            <a:ext cx="7886700" cy="4612858"/>
          </a:xfrm>
        </p:spPr>
        <p:txBody>
          <a:bodyPr>
            <a:noAutofit/>
          </a:bodyPr>
          <a:lstStyle/>
          <a:p>
            <a:pPr marL="514350" indent="-514350" algn="just">
              <a:lnSpc>
                <a:spcPct val="105000"/>
              </a:lnSpc>
              <a:buFont typeface="+mj-lt"/>
              <a:buAutoNum type="arabicPeriod"/>
            </a:pPr>
            <a:r>
              <a:rPr lang="es-ES_tradnl" sz="1600" dirty="0">
                <a:latin typeface="Montserrat" charset="0"/>
                <a:ea typeface="Montserrat" charset="0"/>
                <a:cs typeface="Montserrat" charset="0"/>
              </a:rPr>
              <a:t>Compatible/Altamente sugestivo de COVID-19: Afectación </a:t>
            </a:r>
            <a:r>
              <a:rPr lang="es-ES_tradnl" sz="1600" dirty="0" err="1">
                <a:latin typeface="Montserrat" charset="0"/>
                <a:ea typeface="Montserrat" charset="0"/>
                <a:cs typeface="Montserrat" charset="0"/>
              </a:rPr>
              <a:t>uni</a:t>
            </a:r>
            <a:r>
              <a:rPr lang="es-ES_tradnl" sz="1600" dirty="0">
                <a:latin typeface="Montserrat" charset="0"/>
                <a:ea typeface="Montserrat" charset="0"/>
                <a:cs typeface="Montserrat" charset="0"/>
              </a:rPr>
              <a:t> o bilateral con lesiones de prácticamente de todo tipo de predominio en periferia. Certeza prácticamente absoluta</a:t>
            </a:r>
          </a:p>
          <a:p>
            <a:pPr marL="514350" indent="-514350" algn="just">
              <a:lnSpc>
                <a:spcPct val="105000"/>
              </a:lnSpc>
              <a:buFont typeface="+mj-lt"/>
              <a:buAutoNum type="arabicPeriod"/>
            </a:pPr>
            <a:r>
              <a:rPr lang="es-ES_tradnl" sz="1600" dirty="0">
                <a:latin typeface="Montserrat" charset="0"/>
                <a:ea typeface="Montserrat" charset="0"/>
                <a:cs typeface="Montserrat" charset="0"/>
              </a:rPr>
              <a:t>Sugestivo/Sospechoso de COVID-19: Menor cantidad de lesiones cuyo aspecto lo sugiere aunque no necesariamente todas estén en periferia. Alta probabilidad</a:t>
            </a:r>
          </a:p>
          <a:p>
            <a:pPr marL="514350" indent="-514350" algn="just">
              <a:lnSpc>
                <a:spcPct val="105000"/>
              </a:lnSpc>
              <a:buFont typeface="+mj-lt"/>
              <a:buAutoNum type="arabicPeriod"/>
            </a:pPr>
            <a:r>
              <a:rPr lang="es-ES_tradnl" sz="1600" dirty="0">
                <a:latin typeface="Montserrat" charset="0"/>
                <a:ea typeface="Montserrat" charset="0"/>
                <a:cs typeface="Montserrat" charset="0"/>
              </a:rPr>
              <a:t>No concluyente de COVID-19: Ya sea por el aspecto, localización o la sutileza de las anomalías no podemos asegurar que estemos ante una infección por COVID-19 ya que existen otros agentes patógenos e incluso otras entidades no infecciosas que podrían dar el patrón que estamos viendo. No podemos asegurarlo con certeza</a:t>
            </a:r>
          </a:p>
          <a:p>
            <a:pPr marL="514350" indent="-514350" algn="just">
              <a:lnSpc>
                <a:spcPct val="105000"/>
              </a:lnSpc>
              <a:buFont typeface="+mj-lt"/>
              <a:buAutoNum type="arabicPeriod"/>
            </a:pPr>
            <a:r>
              <a:rPr lang="es-ES_tradnl" sz="1600" dirty="0">
                <a:latin typeface="Montserrat" charset="0"/>
                <a:ea typeface="Montserrat" charset="0"/>
                <a:cs typeface="Montserrat" charset="0"/>
              </a:rPr>
              <a:t>No sugestivo de COVID-19/Diagnóstico diferencial: El tipo de hallazgos no nos sugieren infección por COVID-19 y sí no sugieren otro diagnóstico: neumonía bacteriana, tumor, falla cardiaca, </a:t>
            </a:r>
            <a:r>
              <a:rPr lang="es-ES_tradnl" sz="1600" dirty="0" err="1">
                <a:latin typeface="Montserrat" charset="0"/>
                <a:ea typeface="Montserrat" charset="0"/>
                <a:cs typeface="Montserrat" charset="0"/>
              </a:rPr>
              <a:t>etc</a:t>
            </a:r>
            <a:endParaRPr lang="es-ES_tradnl" sz="1600" dirty="0">
              <a:latin typeface="Montserrat" charset="0"/>
              <a:ea typeface="Montserrat" charset="0"/>
              <a:cs typeface="Montserrat" charset="0"/>
            </a:endParaRPr>
          </a:p>
          <a:p>
            <a:pPr marL="514350" indent="-514350" algn="just">
              <a:lnSpc>
                <a:spcPct val="105000"/>
              </a:lnSpc>
              <a:buFont typeface="+mj-lt"/>
              <a:buAutoNum type="arabicPeriod"/>
            </a:pPr>
            <a:r>
              <a:rPr lang="es-ES_tradnl" sz="1600" dirty="0">
                <a:latin typeface="Montserrat" charset="0"/>
                <a:ea typeface="Montserrat" charset="0"/>
                <a:cs typeface="Montserrat" charset="0"/>
              </a:rPr>
              <a:t>Normal: Sin hallazgos relevantes. Puede que el paciente o no tenga nada o que su infección por COVID-19 no se haya manifestado radiológicamente </a:t>
            </a:r>
            <a:r>
              <a:rPr lang="es-ES_tradnl" sz="1600" dirty="0" smtClean="0">
                <a:latin typeface="Montserrat" charset="0"/>
                <a:ea typeface="Montserrat" charset="0"/>
                <a:cs typeface="Montserrat" charset="0"/>
              </a:rPr>
              <a:t>aun</a:t>
            </a:r>
            <a:endParaRPr lang="es-ES_tradnl" sz="1600" dirty="0">
              <a:latin typeface="Montserrat" charset="0"/>
              <a:ea typeface="Montserrat" charset="0"/>
              <a:cs typeface="Montserrat" charset="0"/>
            </a:endParaRPr>
          </a:p>
        </p:txBody>
      </p:sp>
    </p:spTree>
    <p:extLst>
      <p:ext uri="{BB962C8B-B14F-4D97-AF65-F5344CB8AC3E}">
        <p14:creationId xmlns:p14="http://schemas.microsoft.com/office/powerpoint/2010/main" val="170463290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ES_tradnl" sz="3200" dirty="0">
                <a:latin typeface="Montserrat" charset="0"/>
                <a:ea typeface="Montserrat" charset="0"/>
                <a:cs typeface="Montserrat" charset="0"/>
              </a:rPr>
              <a:t>Escala de Valoración para Ingreso (ERVI) en relación a la </a:t>
            </a:r>
            <a:r>
              <a:rPr lang="es-ES_tradnl" sz="3200" dirty="0" err="1">
                <a:latin typeface="Montserrat" charset="0"/>
                <a:ea typeface="Montserrat" charset="0"/>
                <a:cs typeface="Montserrat" charset="0"/>
              </a:rPr>
              <a:t>Rx</a:t>
            </a:r>
            <a:r>
              <a:rPr lang="es-ES_tradnl" sz="3200" dirty="0">
                <a:latin typeface="Montserrat" charset="0"/>
                <a:ea typeface="Montserrat" charset="0"/>
                <a:cs typeface="Montserrat" charset="0"/>
              </a:rPr>
              <a:t> de Tórax</a:t>
            </a:r>
          </a:p>
        </p:txBody>
      </p:sp>
      <p:sp>
        <p:nvSpPr>
          <p:cNvPr id="3" name="Marcador de contenido 2"/>
          <p:cNvSpPr>
            <a:spLocks noGrp="1"/>
          </p:cNvSpPr>
          <p:nvPr>
            <p:ph idx="1"/>
          </p:nvPr>
        </p:nvSpPr>
        <p:spPr>
          <a:xfrm>
            <a:off x="509900" y="1690689"/>
            <a:ext cx="8133385" cy="4612858"/>
          </a:xfrm>
        </p:spPr>
        <p:txBody>
          <a:bodyPr>
            <a:noAutofit/>
          </a:bodyPr>
          <a:lstStyle/>
          <a:p>
            <a:pPr marL="514350" indent="-514350" algn="just">
              <a:lnSpc>
                <a:spcPct val="105000"/>
              </a:lnSpc>
              <a:buFont typeface="+mj-lt"/>
              <a:buAutoNum type="alphaLcParenR"/>
            </a:pPr>
            <a:r>
              <a:rPr lang="es-ES_tradnl" sz="1500" dirty="0">
                <a:latin typeface="Montserrat" charset="0"/>
                <a:ea typeface="Montserrat" charset="0"/>
                <a:cs typeface="Montserrat" charset="0"/>
              </a:rPr>
              <a:t>Sin lesiones (0 puntos)</a:t>
            </a:r>
          </a:p>
          <a:p>
            <a:pPr marL="514350" indent="-514350" algn="just">
              <a:lnSpc>
                <a:spcPct val="105000"/>
              </a:lnSpc>
              <a:buFont typeface="+mj-lt"/>
              <a:buAutoNum type="alphaLcParenR"/>
            </a:pPr>
            <a:r>
              <a:rPr lang="es-ES_tradnl" sz="1500" dirty="0">
                <a:latin typeface="Montserrat" charset="0"/>
                <a:ea typeface="Montserrat" charset="0"/>
                <a:cs typeface="Montserrat" charset="0"/>
              </a:rPr>
              <a:t>Unilateral con menos de 3 lesiones de cualquier tipo o menos de 3 campos pulmonares afectados. a + b (1 punto)</a:t>
            </a:r>
          </a:p>
          <a:p>
            <a:pPr marL="514350" indent="-514350" algn="just">
              <a:lnSpc>
                <a:spcPct val="105000"/>
              </a:lnSpc>
              <a:buFont typeface="+mj-lt"/>
              <a:buAutoNum type="alphaLcParenR"/>
            </a:pPr>
            <a:r>
              <a:rPr lang="es-ES_tradnl" sz="1500" dirty="0">
                <a:latin typeface="Montserrat" charset="0"/>
                <a:ea typeface="Montserrat" charset="0"/>
                <a:cs typeface="Montserrat" charset="0"/>
              </a:rPr>
              <a:t>Unilateral con 3 o más lesiones de cualquier tipo o los 3 campos pulmonares afectados. (3 puntos)</a:t>
            </a:r>
          </a:p>
          <a:p>
            <a:pPr marL="514350" indent="-514350" algn="just">
              <a:lnSpc>
                <a:spcPct val="105000"/>
              </a:lnSpc>
              <a:buFont typeface="+mj-lt"/>
              <a:buAutoNum type="alphaLcParenR"/>
            </a:pPr>
            <a:r>
              <a:rPr lang="es-ES_tradnl" sz="1500" dirty="0">
                <a:latin typeface="Montserrat" charset="0"/>
                <a:ea typeface="Montserrat" charset="0"/>
                <a:cs typeface="Montserrat" charset="0"/>
              </a:rPr>
              <a:t>Bilateral: b + b: (2 puntos); b + c: (4 puntos); c + c: (6 puntos)</a:t>
            </a:r>
          </a:p>
          <a:p>
            <a:pPr marL="514350" indent="-514350" algn="just">
              <a:lnSpc>
                <a:spcPct val="105000"/>
              </a:lnSpc>
              <a:buFont typeface="+mj-lt"/>
              <a:buAutoNum type="alphaLcParenR"/>
            </a:pPr>
            <a:r>
              <a:rPr lang="es-ES_tradnl" sz="1500" dirty="0">
                <a:latin typeface="Montserrat" charset="0"/>
                <a:ea typeface="Montserrat" charset="0"/>
                <a:cs typeface="Montserrat" charset="0"/>
              </a:rPr>
              <a:t>Añadir 1 punto adicional si entre ambos pulmones están afectados más de tres campos pulmonares</a:t>
            </a:r>
          </a:p>
          <a:p>
            <a:pPr marL="514350" indent="-514350" algn="just">
              <a:lnSpc>
                <a:spcPct val="105000"/>
              </a:lnSpc>
              <a:buFont typeface="+mj-lt"/>
              <a:buAutoNum type="alphaLcParenR"/>
            </a:pPr>
            <a:r>
              <a:rPr lang="es-ES_tradnl" sz="1500" dirty="0">
                <a:latin typeface="Montserrat" charset="0"/>
                <a:ea typeface="Montserrat" charset="0"/>
                <a:cs typeface="Montserrat" charset="0"/>
              </a:rPr>
              <a:t>Añadir 1 punto adicional si existe consolidación (puede traducir neumonía bacteriana o confección), adenopatías o derrame pleural, o en su seguimiento evolución a SDRA (Síndrome de Insuficiencia  Respiratoria Aguda</a:t>
            </a:r>
            <a:r>
              <a:rPr lang="es-ES_tradnl" sz="1500" dirty="0" smtClean="0">
                <a:latin typeface="Montserrat" charset="0"/>
                <a:ea typeface="Montserrat" charset="0"/>
                <a:cs typeface="Montserrat" charset="0"/>
              </a:rPr>
              <a:t>)</a:t>
            </a:r>
          </a:p>
          <a:p>
            <a:pPr marL="0" indent="0" algn="just">
              <a:lnSpc>
                <a:spcPct val="105000"/>
              </a:lnSpc>
              <a:buNone/>
            </a:pPr>
            <a:r>
              <a:rPr lang="es-ES_tradnl" sz="1500" dirty="0">
                <a:latin typeface="Montserrat" charset="0"/>
                <a:ea typeface="Montserrat" charset="0"/>
                <a:cs typeface="Montserrat" charset="0"/>
              </a:rPr>
              <a:t>Esta puntuación (del 0 al 8) puede reflejarse al final de la conclusión del informe radiológico de la siguiente forma : ERVI:3</a:t>
            </a:r>
          </a:p>
          <a:p>
            <a:pPr marL="0" indent="0" algn="just">
              <a:lnSpc>
                <a:spcPct val="105000"/>
              </a:lnSpc>
              <a:buNone/>
            </a:pPr>
            <a:r>
              <a:rPr lang="es-ES_tradnl" sz="1500" dirty="0">
                <a:latin typeface="Montserrat" charset="0"/>
                <a:ea typeface="Montserrat" charset="0"/>
                <a:cs typeface="Montserrat" charset="0"/>
              </a:rPr>
              <a:t>Si la puntuación en escala ERVI es de 3 o más puntos debería ser considerado un criterio adicional a la valoración clínica y analítica para decidir el ingreso del paciente, pues probablemente a mayor grado de extensión, peor evolución</a:t>
            </a:r>
          </a:p>
          <a:p>
            <a:pPr marL="0" indent="0" algn="just">
              <a:lnSpc>
                <a:spcPct val="105000"/>
              </a:lnSpc>
              <a:buNone/>
            </a:pPr>
            <a:endParaRPr lang="es-ES_tradnl" sz="1600" dirty="0">
              <a:latin typeface="Montserrat" charset="0"/>
              <a:ea typeface="Montserrat" charset="0"/>
              <a:cs typeface="Montserrat" charset="0"/>
            </a:endParaRPr>
          </a:p>
        </p:txBody>
      </p:sp>
    </p:spTree>
    <p:extLst>
      <p:ext uri="{BB962C8B-B14F-4D97-AF65-F5344CB8AC3E}">
        <p14:creationId xmlns:p14="http://schemas.microsoft.com/office/powerpoint/2010/main" val="18435743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ES_tradnl" sz="3200" dirty="0">
                <a:latin typeface="Montserrat" charset="0"/>
                <a:ea typeface="Montserrat" charset="0"/>
                <a:cs typeface="Montserrat" charset="0"/>
              </a:rPr>
              <a:t>Escala de Valoración para Ingreso (ERVI) en relación a la </a:t>
            </a:r>
            <a:r>
              <a:rPr lang="es-ES_tradnl" sz="3200" dirty="0" err="1">
                <a:latin typeface="Montserrat" charset="0"/>
                <a:ea typeface="Montserrat" charset="0"/>
                <a:cs typeface="Montserrat" charset="0"/>
              </a:rPr>
              <a:t>Rx</a:t>
            </a:r>
            <a:r>
              <a:rPr lang="es-ES_tradnl" sz="3200" dirty="0">
                <a:latin typeface="Montserrat" charset="0"/>
                <a:ea typeface="Montserrat" charset="0"/>
                <a:cs typeface="Montserrat" charset="0"/>
              </a:rPr>
              <a:t> de Tórax</a:t>
            </a:r>
          </a:p>
        </p:txBody>
      </p:sp>
      <p:sp>
        <p:nvSpPr>
          <p:cNvPr id="3" name="Marcador de contenido 2"/>
          <p:cNvSpPr>
            <a:spLocks noGrp="1"/>
          </p:cNvSpPr>
          <p:nvPr>
            <p:ph idx="1"/>
          </p:nvPr>
        </p:nvSpPr>
        <p:spPr>
          <a:xfrm>
            <a:off x="628650" y="2731625"/>
            <a:ext cx="3237294" cy="2581155"/>
          </a:xfrm>
        </p:spPr>
        <p:txBody>
          <a:bodyPr>
            <a:noAutofit/>
          </a:bodyPr>
          <a:lstStyle/>
          <a:p>
            <a:pPr>
              <a:lnSpc>
                <a:spcPct val="105000"/>
              </a:lnSpc>
            </a:pPr>
            <a:r>
              <a:rPr lang="es-MX" dirty="0" smtClean="0"/>
              <a:t>0-1-2 = Leve</a:t>
            </a:r>
          </a:p>
          <a:p>
            <a:pPr>
              <a:lnSpc>
                <a:spcPct val="105000"/>
              </a:lnSpc>
            </a:pPr>
            <a:r>
              <a:rPr lang="es-MX" dirty="0" smtClean="0"/>
              <a:t>3-4-5 </a:t>
            </a:r>
            <a:r>
              <a:rPr lang="es-MX" dirty="0"/>
              <a:t>= </a:t>
            </a:r>
            <a:r>
              <a:rPr lang="es-MX" dirty="0" smtClean="0"/>
              <a:t>Moderado</a:t>
            </a:r>
          </a:p>
          <a:p>
            <a:pPr>
              <a:lnSpc>
                <a:spcPct val="105000"/>
              </a:lnSpc>
            </a:pPr>
            <a:r>
              <a:rPr lang="es-MX" dirty="0"/>
              <a:t>6-7-8 = Grave</a:t>
            </a:r>
            <a:endParaRPr lang="es-MX" dirty="0" smtClean="0"/>
          </a:p>
          <a:p>
            <a:pPr marL="0" indent="0">
              <a:lnSpc>
                <a:spcPct val="105000"/>
              </a:lnSpc>
              <a:buNone/>
            </a:pPr>
            <a:endParaRPr lang="es-ES_tradnl" sz="1600" dirty="0">
              <a:latin typeface="Montserrat" charset="0"/>
              <a:ea typeface="Montserrat" charset="0"/>
              <a:cs typeface="Montserrat" charset="0"/>
            </a:endParaRP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07505" y="1962763"/>
            <a:ext cx="3403118" cy="3651119"/>
          </a:xfrm>
          <a:prstGeom prst="rect">
            <a:avLst/>
          </a:prstGeom>
        </p:spPr>
      </p:pic>
    </p:spTree>
    <p:extLst>
      <p:ext uri="{BB962C8B-B14F-4D97-AF65-F5344CB8AC3E}">
        <p14:creationId xmlns:p14="http://schemas.microsoft.com/office/powerpoint/2010/main" val="92894660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b="1" dirty="0" smtClean="0">
                <a:latin typeface="Montserrat" charset="0"/>
                <a:ea typeface="Montserrat" charset="0"/>
                <a:cs typeface="Montserrat" charset="0"/>
              </a:rPr>
              <a:t>Ejemplos</a:t>
            </a:r>
            <a:endParaRPr lang="es-ES_tradnl" b="1" dirty="0">
              <a:latin typeface="Montserrat" charset="0"/>
              <a:ea typeface="Montserrat" charset="0"/>
              <a:cs typeface="Montserrat" charset="0"/>
            </a:endParaRPr>
          </a:p>
        </p:txBody>
      </p:sp>
      <p:sp>
        <p:nvSpPr>
          <p:cNvPr id="3" name="Marcador de texto 2"/>
          <p:cNvSpPr>
            <a:spLocks noGrp="1"/>
          </p:cNvSpPr>
          <p:nvPr>
            <p:ph type="body" idx="1"/>
          </p:nvPr>
        </p:nvSpPr>
        <p:spPr/>
        <p:txBody>
          <a:bodyPr/>
          <a:lstStyle/>
          <a:p>
            <a:endParaRPr lang="es-ES_tradnl"/>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888" y="973197"/>
            <a:ext cx="3602774" cy="2401849"/>
          </a:xfrm>
          <a:prstGeom prst="rect">
            <a:avLst/>
          </a:prstGeom>
        </p:spPr>
      </p:pic>
    </p:spTree>
    <p:extLst>
      <p:ext uri="{BB962C8B-B14F-4D97-AF65-F5344CB8AC3E}">
        <p14:creationId xmlns:p14="http://schemas.microsoft.com/office/powerpoint/2010/main" val="12948010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8650" y="365126"/>
            <a:ext cx="7516730" cy="1351321"/>
          </a:xfrm>
        </p:spPr>
        <p:txBody>
          <a:bodyPr>
            <a:noAutofit/>
          </a:bodyPr>
          <a:lstStyle/>
          <a:p>
            <a:pPr marL="457200" indent="-457200">
              <a:lnSpc>
                <a:spcPct val="100000"/>
              </a:lnSpc>
              <a:buFont typeface="+mj-lt"/>
              <a:buAutoNum type="arabicPeriod"/>
            </a:pPr>
            <a:r>
              <a:rPr lang="es-ES_tradnl" sz="2000" dirty="0">
                <a:latin typeface="Montserrat" charset="0"/>
                <a:ea typeface="Montserrat" charset="0"/>
                <a:cs typeface="Montserrat" charset="0"/>
              </a:rPr>
              <a:t>Compatible/Altamente sugestivo de COVID-19: Patrón alveolo-intersticial afectando a los 3 campos derechos y medio e inferior izquierdo. ERVI= 5</a:t>
            </a:r>
          </a:p>
        </p:txBody>
      </p:sp>
      <p:pic>
        <p:nvPicPr>
          <p:cNvPr id="5" name="Imagen 4"/>
          <p:cNvPicPr>
            <a:picLocks noChangeAspect="1"/>
          </p:cNvPicPr>
          <p:nvPr/>
        </p:nvPicPr>
        <p:blipFill>
          <a:blip r:embed="rId2"/>
          <a:stretch>
            <a:fillRect/>
          </a:stretch>
        </p:blipFill>
        <p:spPr>
          <a:xfrm>
            <a:off x="2478506" y="1716447"/>
            <a:ext cx="3898232" cy="4610083"/>
          </a:xfrm>
          <a:prstGeom prst="rect">
            <a:avLst/>
          </a:prstGeom>
        </p:spPr>
      </p:pic>
    </p:spTree>
    <p:extLst>
      <p:ext uri="{BB962C8B-B14F-4D97-AF65-F5344CB8AC3E}">
        <p14:creationId xmlns:p14="http://schemas.microsoft.com/office/powerpoint/2010/main" val="57129699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8650" y="365126"/>
            <a:ext cx="7516730" cy="1351321"/>
          </a:xfrm>
        </p:spPr>
        <p:txBody>
          <a:bodyPr>
            <a:noAutofit/>
          </a:bodyPr>
          <a:lstStyle/>
          <a:p>
            <a:pPr marL="457200" indent="-457200">
              <a:lnSpc>
                <a:spcPct val="100000"/>
              </a:lnSpc>
              <a:buFont typeface="+mj-lt"/>
              <a:buAutoNum type="arabicPeriod"/>
            </a:pPr>
            <a:r>
              <a:rPr lang="es-ES_tradnl" sz="2000" dirty="0">
                <a:latin typeface="Montserrat" charset="0"/>
                <a:ea typeface="Montserrat" charset="0"/>
                <a:cs typeface="Montserrat" charset="0"/>
              </a:rPr>
              <a:t>Compatible/Altamente sugestivo de COVID-19: Patrón alveolo-intersticial afectando a los 3 campos derechos y medio e inferior izquierdo. ERVI= 5</a:t>
            </a:r>
          </a:p>
        </p:txBody>
      </p:sp>
      <p:pic>
        <p:nvPicPr>
          <p:cNvPr id="6" name="Imagen 5"/>
          <p:cNvPicPr>
            <a:picLocks noChangeAspect="1"/>
          </p:cNvPicPr>
          <p:nvPr/>
        </p:nvPicPr>
        <p:blipFill>
          <a:blip r:embed="rId2"/>
          <a:stretch>
            <a:fillRect/>
          </a:stretch>
        </p:blipFill>
        <p:spPr>
          <a:xfrm>
            <a:off x="2949811" y="1716447"/>
            <a:ext cx="2910912" cy="4610083"/>
          </a:xfrm>
          <a:prstGeom prst="rect">
            <a:avLst/>
          </a:prstGeom>
        </p:spPr>
      </p:pic>
    </p:spTree>
    <p:extLst>
      <p:ext uri="{BB962C8B-B14F-4D97-AF65-F5344CB8AC3E}">
        <p14:creationId xmlns:p14="http://schemas.microsoft.com/office/powerpoint/2010/main" val="202678820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8650" y="365126"/>
            <a:ext cx="7516730" cy="1351321"/>
          </a:xfrm>
        </p:spPr>
        <p:txBody>
          <a:bodyPr>
            <a:noAutofit/>
          </a:bodyPr>
          <a:lstStyle/>
          <a:p>
            <a:pPr marL="457200" indent="-457200">
              <a:lnSpc>
                <a:spcPct val="100000"/>
              </a:lnSpc>
              <a:buFont typeface="+mj-lt"/>
              <a:buAutoNum type="arabicPeriod"/>
            </a:pPr>
            <a:r>
              <a:rPr lang="es-ES_tradnl" sz="2000" dirty="0">
                <a:latin typeface="Montserrat" charset="0"/>
                <a:ea typeface="Montserrat" charset="0"/>
                <a:cs typeface="Montserrat" charset="0"/>
              </a:rPr>
              <a:t>Compatible/Altamente sugestivo de COVID-19: Patrón alveolo-intersticial afectando a los 3 campos derechos y medio e inferior izquierdo. ERVI= 5</a:t>
            </a:r>
          </a:p>
        </p:txBody>
      </p:sp>
      <p:pic>
        <p:nvPicPr>
          <p:cNvPr id="4" name="Imagen 3"/>
          <p:cNvPicPr>
            <a:picLocks noChangeAspect="1"/>
          </p:cNvPicPr>
          <p:nvPr/>
        </p:nvPicPr>
        <p:blipFill>
          <a:blip r:embed="rId2"/>
          <a:stretch>
            <a:fillRect/>
          </a:stretch>
        </p:blipFill>
        <p:spPr>
          <a:xfrm>
            <a:off x="2375759" y="1704415"/>
            <a:ext cx="4024491" cy="4610083"/>
          </a:xfrm>
          <a:prstGeom prst="rect">
            <a:avLst/>
          </a:prstGeom>
        </p:spPr>
      </p:pic>
    </p:spTree>
    <p:extLst>
      <p:ext uri="{BB962C8B-B14F-4D97-AF65-F5344CB8AC3E}">
        <p14:creationId xmlns:p14="http://schemas.microsoft.com/office/powerpoint/2010/main" val="18283708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8650" y="365126"/>
            <a:ext cx="7516730" cy="1351321"/>
          </a:xfrm>
        </p:spPr>
        <p:txBody>
          <a:bodyPr>
            <a:noAutofit/>
          </a:bodyPr>
          <a:lstStyle/>
          <a:p>
            <a:pPr marL="457200" indent="-457200">
              <a:lnSpc>
                <a:spcPct val="100000"/>
              </a:lnSpc>
              <a:buFont typeface="+mj-lt"/>
              <a:buAutoNum type="arabicPeriod"/>
            </a:pPr>
            <a:r>
              <a:rPr lang="es-ES_tradnl" sz="2000" dirty="0">
                <a:latin typeface="Montserrat" charset="0"/>
                <a:ea typeface="Montserrat" charset="0"/>
                <a:cs typeface="Montserrat" charset="0"/>
              </a:rPr>
              <a:t>Compatible/Altamente sugestivo de COVID-19: Patrón alveolo-intersticial afectando a los 3 campos derechos y medio e inferior izquierdo. ERVI= 5</a:t>
            </a:r>
          </a:p>
        </p:txBody>
      </p:sp>
      <p:pic>
        <p:nvPicPr>
          <p:cNvPr id="5" name="Imagen 4"/>
          <p:cNvPicPr>
            <a:picLocks noChangeAspect="1"/>
          </p:cNvPicPr>
          <p:nvPr/>
        </p:nvPicPr>
        <p:blipFill>
          <a:blip r:embed="rId2"/>
          <a:stretch>
            <a:fillRect/>
          </a:stretch>
        </p:blipFill>
        <p:spPr>
          <a:xfrm>
            <a:off x="2987397" y="1736546"/>
            <a:ext cx="2775731" cy="4566377"/>
          </a:xfrm>
          <a:prstGeom prst="rect">
            <a:avLst/>
          </a:prstGeom>
        </p:spPr>
      </p:pic>
    </p:spTree>
    <p:extLst>
      <p:ext uri="{BB962C8B-B14F-4D97-AF65-F5344CB8AC3E}">
        <p14:creationId xmlns:p14="http://schemas.microsoft.com/office/powerpoint/2010/main" val="15533716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8650" y="521532"/>
            <a:ext cx="7721266" cy="1351321"/>
          </a:xfrm>
        </p:spPr>
        <p:txBody>
          <a:bodyPr>
            <a:noAutofit/>
          </a:bodyPr>
          <a:lstStyle/>
          <a:p>
            <a:pPr marL="457200" indent="-457200" algn="just">
              <a:lnSpc>
                <a:spcPct val="100000"/>
              </a:lnSpc>
              <a:buFont typeface="+mj-lt"/>
              <a:buAutoNum type="arabicPeriod"/>
            </a:pPr>
            <a:r>
              <a:rPr lang="es-ES_tradnl" sz="2000" dirty="0">
                <a:latin typeface="Montserrat" charset="0"/>
                <a:ea typeface="Montserrat" charset="0"/>
                <a:cs typeface="Montserrat" charset="0"/>
              </a:rPr>
              <a:t>Compatible/Altamente sugestivo de COVID-19: Opacidades tenues de predominio periférico bilaterales y patrón intersticial  afectando a campos pulmonares medios predominantemente e inferiores. ERVI= 7</a:t>
            </a:r>
          </a:p>
        </p:txBody>
      </p:sp>
      <p:pic>
        <p:nvPicPr>
          <p:cNvPr id="4" name="Imagen 3"/>
          <p:cNvPicPr>
            <a:picLocks noChangeAspect="1"/>
          </p:cNvPicPr>
          <p:nvPr/>
        </p:nvPicPr>
        <p:blipFill>
          <a:blip r:embed="rId2"/>
          <a:stretch>
            <a:fillRect/>
          </a:stretch>
        </p:blipFill>
        <p:spPr>
          <a:xfrm>
            <a:off x="1917507" y="1872853"/>
            <a:ext cx="4685714" cy="4333333"/>
          </a:xfrm>
          <a:prstGeom prst="rect">
            <a:avLst/>
          </a:prstGeom>
        </p:spPr>
      </p:pic>
    </p:spTree>
    <p:extLst>
      <p:ext uri="{BB962C8B-B14F-4D97-AF65-F5344CB8AC3E}">
        <p14:creationId xmlns:p14="http://schemas.microsoft.com/office/powerpoint/2010/main" val="7128875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8649" y="665921"/>
            <a:ext cx="8125385" cy="1351321"/>
          </a:xfrm>
        </p:spPr>
        <p:txBody>
          <a:bodyPr>
            <a:noAutofit/>
          </a:bodyPr>
          <a:lstStyle/>
          <a:p>
            <a:pPr marL="457200" indent="-457200" algn="just">
              <a:lnSpc>
                <a:spcPct val="100000"/>
              </a:lnSpc>
              <a:buFont typeface="+mj-lt"/>
              <a:buAutoNum type="arabicPeriod"/>
            </a:pPr>
            <a:r>
              <a:rPr lang="es-ES_tradnl" sz="2000" dirty="0">
                <a:latin typeface="Montserrat" charset="0"/>
                <a:ea typeface="Montserrat" charset="0"/>
                <a:cs typeface="Montserrat" charset="0"/>
              </a:rPr>
              <a:t>Compatible/Altamente sugestivo de COVID-19: Múltiples opacidades alveolo-intersticiales en campos superiores y medios de ambos pulmones  y en menor medida en campo inferior de pulmón izquierdo y opacidades periféricas. ERVI= 7</a:t>
            </a:r>
          </a:p>
        </p:txBody>
      </p:sp>
      <p:pic>
        <p:nvPicPr>
          <p:cNvPr id="4" name="Imagen 3"/>
          <p:cNvPicPr>
            <a:picLocks noChangeAspect="1"/>
          </p:cNvPicPr>
          <p:nvPr/>
        </p:nvPicPr>
        <p:blipFill>
          <a:blip r:embed="rId2"/>
          <a:stretch>
            <a:fillRect/>
          </a:stretch>
        </p:blipFill>
        <p:spPr>
          <a:xfrm>
            <a:off x="2339016" y="2237873"/>
            <a:ext cx="3748274" cy="4174961"/>
          </a:xfrm>
          <a:prstGeom prst="rect">
            <a:avLst/>
          </a:prstGeom>
        </p:spPr>
      </p:pic>
    </p:spTree>
    <p:extLst>
      <p:ext uri="{BB962C8B-B14F-4D97-AF65-F5344CB8AC3E}">
        <p14:creationId xmlns:p14="http://schemas.microsoft.com/office/powerpoint/2010/main" val="13906701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01706" y="665920"/>
            <a:ext cx="8633011" cy="1351321"/>
          </a:xfrm>
        </p:spPr>
        <p:txBody>
          <a:bodyPr>
            <a:noAutofit/>
          </a:bodyPr>
          <a:lstStyle/>
          <a:p>
            <a:pPr marL="457200" indent="-457200" algn="just">
              <a:lnSpc>
                <a:spcPct val="100000"/>
              </a:lnSpc>
              <a:buFont typeface="+mj-lt"/>
              <a:buAutoNum type="arabicPeriod"/>
            </a:pPr>
            <a:r>
              <a:rPr lang="es-ES_tradnl" sz="2000" dirty="0">
                <a:latin typeface="Montserrat" charset="0"/>
                <a:ea typeface="Montserrat" charset="0"/>
                <a:cs typeface="Montserrat" charset="0"/>
              </a:rPr>
              <a:t>Compatible/Altamente sugestivo de COVID-19: Múltiples opacidades alveolo-intersticiales en campos superiores y medios de ambos pulmones  y en menor medida en campo inferior de pulmón </a:t>
            </a:r>
            <a:r>
              <a:rPr lang="es-ES_tradnl" sz="2000" dirty="0" smtClean="0">
                <a:latin typeface="Montserrat" charset="0"/>
                <a:ea typeface="Montserrat" charset="0"/>
                <a:cs typeface="Montserrat" charset="0"/>
              </a:rPr>
              <a:t>izquierdo. ERVI</a:t>
            </a:r>
            <a:r>
              <a:rPr lang="es-ES_tradnl" sz="2000" dirty="0">
                <a:latin typeface="Montserrat" charset="0"/>
                <a:ea typeface="Montserrat" charset="0"/>
                <a:cs typeface="Montserrat" charset="0"/>
              </a:rPr>
              <a:t>= 7</a:t>
            </a:r>
          </a:p>
        </p:txBody>
      </p:sp>
      <p:pic>
        <p:nvPicPr>
          <p:cNvPr id="5" name="Imagen 4"/>
          <p:cNvPicPr>
            <a:picLocks noChangeAspect="1"/>
          </p:cNvPicPr>
          <p:nvPr/>
        </p:nvPicPr>
        <p:blipFill>
          <a:blip r:embed="rId2"/>
          <a:stretch>
            <a:fillRect/>
          </a:stretch>
        </p:blipFill>
        <p:spPr>
          <a:xfrm>
            <a:off x="2570034" y="2017241"/>
            <a:ext cx="3481849" cy="4359496"/>
          </a:xfrm>
          <a:prstGeom prst="rect">
            <a:avLst/>
          </a:prstGeom>
        </p:spPr>
      </p:pic>
    </p:spTree>
    <p:extLst>
      <p:ext uri="{BB962C8B-B14F-4D97-AF65-F5344CB8AC3E}">
        <p14:creationId xmlns:p14="http://schemas.microsoft.com/office/powerpoint/2010/main" val="15819610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8650" y="521536"/>
            <a:ext cx="8085044" cy="1351321"/>
          </a:xfrm>
        </p:spPr>
        <p:txBody>
          <a:bodyPr>
            <a:noAutofit/>
          </a:bodyPr>
          <a:lstStyle/>
          <a:p>
            <a:pPr marL="457200" indent="-457200" algn="just">
              <a:lnSpc>
                <a:spcPct val="100000"/>
              </a:lnSpc>
              <a:buFont typeface="+mj-lt"/>
              <a:buAutoNum type="arabicPeriod"/>
            </a:pPr>
            <a:r>
              <a:rPr lang="es-ES_tradnl" sz="2000" dirty="0">
                <a:latin typeface="Montserrat" charset="0"/>
                <a:ea typeface="Montserrat" charset="0"/>
                <a:cs typeface="Montserrat" charset="0"/>
              </a:rPr>
              <a:t>Compatible/Altamente sugestivo de COVID-19: Múltiples opacidades alveolo-intersticiales en campos medios e inferiores de ambos pulmones  y opacidades en periferia de pulmón derecho. ERVI= 5</a:t>
            </a:r>
          </a:p>
        </p:txBody>
      </p:sp>
      <p:pic>
        <p:nvPicPr>
          <p:cNvPr id="4" name="Imagen 3"/>
          <p:cNvPicPr>
            <a:picLocks noChangeAspect="1"/>
          </p:cNvPicPr>
          <p:nvPr/>
        </p:nvPicPr>
        <p:blipFill>
          <a:blip r:embed="rId2"/>
          <a:stretch>
            <a:fillRect/>
          </a:stretch>
        </p:blipFill>
        <p:spPr>
          <a:xfrm>
            <a:off x="2387752" y="1906561"/>
            <a:ext cx="3889097" cy="4434081"/>
          </a:xfrm>
          <a:prstGeom prst="rect">
            <a:avLst/>
          </a:prstGeom>
        </p:spPr>
      </p:pic>
    </p:spTree>
    <p:extLst>
      <p:ext uri="{BB962C8B-B14F-4D97-AF65-F5344CB8AC3E}">
        <p14:creationId xmlns:p14="http://schemas.microsoft.com/office/powerpoint/2010/main" val="15266686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8650" y="521536"/>
            <a:ext cx="8286750" cy="1351321"/>
          </a:xfrm>
        </p:spPr>
        <p:txBody>
          <a:bodyPr>
            <a:noAutofit/>
          </a:bodyPr>
          <a:lstStyle/>
          <a:p>
            <a:pPr marL="457200" indent="-457200" algn="just">
              <a:lnSpc>
                <a:spcPct val="100000"/>
              </a:lnSpc>
              <a:buFont typeface="+mj-lt"/>
              <a:buAutoNum type="arabicPeriod"/>
            </a:pPr>
            <a:r>
              <a:rPr lang="es-ES_tradnl" sz="2000" dirty="0">
                <a:latin typeface="Montserrat" charset="0"/>
                <a:ea typeface="Montserrat" charset="0"/>
                <a:cs typeface="Montserrat" charset="0"/>
              </a:rPr>
              <a:t>Compatible/Altamente sugestivo de COVID-19: Patrón alveolo-intersticial en ambos campos medios e inferiores y alguna opacidad periférica tenue derecha. ERVI= 5</a:t>
            </a:r>
          </a:p>
        </p:txBody>
      </p:sp>
      <p:pic>
        <p:nvPicPr>
          <p:cNvPr id="5" name="Imagen 4"/>
          <p:cNvPicPr>
            <a:picLocks noChangeAspect="1"/>
          </p:cNvPicPr>
          <p:nvPr/>
        </p:nvPicPr>
        <p:blipFill>
          <a:blip r:embed="rId2"/>
          <a:stretch>
            <a:fillRect/>
          </a:stretch>
        </p:blipFill>
        <p:spPr>
          <a:xfrm>
            <a:off x="2105470" y="1865298"/>
            <a:ext cx="4090794" cy="4459395"/>
          </a:xfrm>
          <a:prstGeom prst="rect">
            <a:avLst/>
          </a:prstGeom>
        </p:spPr>
      </p:pic>
    </p:spTree>
    <p:extLst>
      <p:ext uri="{BB962C8B-B14F-4D97-AF65-F5344CB8AC3E}">
        <p14:creationId xmlns:p14="http://schemas.microsoft.com/office/powerpoint/2010/main" val="3832611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4215" y="454300"/>
            <a:ext cx="8824632" cy="1351321"/>
          </a:xfrm>
        </p:spPr>
        <p:txBody>
          <a:bodyPr>
            <a:noAutofit/>
          </a:bodyPr>
          <a:lstStyle/>
          <a:p>
            <a:pPr marL="457200" indent="-457200" algn="just">
              <a:lnSpc>
                <a:spcPct val="100000"/>
              </a:lnSpc>
              <a:buFont typeface="+mj-lt"/>
              <a:buAutoNum type="arabicPeriod"/>
            </a:pPr>
            <a:r>
              <a:rPr lang="es-ES_tradnl" sz="2000" dirty="0">
                <a:latin typeface="Montserrat" charset="0"/>
                <a:ea typeface="Montserrat" charset="0"/>
                <a:cs typeface="Montserrat" charset="0"/>
              </a:rPr>
              <a:t>Compatible/Altamente sugestivo de COVID-19: Patrón alveolo-intersticial en ambos campos medios e inferiores y alguna opacidad tenue periférica derecha. ERVI= 5</a:t>
            </a:r>
          </a:p>
        </p:txBody>
      </p:sp>
      <p:pic>
        <p:nvPicPr>
          <p:cNvPr id="4" name="Imagen 3"/>
          <p:cNvPicPr>
            <a:picLocks noChangeAspect="1"/>
          </p:cNvPicPr>
          <p:nvPr/>
        </p:nvPicPr>
        <p:blipFill>
          <a:blip r:embed="rId2"/>
          <a:stretch>
            <a:fillRect/>
          </a:stretch>
        </p:blipFill>
        <p:spPr>
          <a:xfrm>
            <a:off x="2899611" y="1920234"/>
            <a:ext cx="3336106" cy="4359355"/>
          </a:xfrm>
          <a:prstGeom prst="rect">
            <a:avLst/>
          </a:prstGeom>
        </p:spPr>
      </p:pic>
    </p:spTree>
    <p:extLst>
      <p:ext uri="{BB962C8B-B14F-4D97-AF65-F5344CB8AC3E}">
        <p14:creationId xmlns:p14="http://schemas.microsoft.com/office/powerpoint/2010/main" val="238891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88309" y="365125"/>
            <a:ext cx="7721266" cy="1351321"/>
          </a:xfrm>
        </p:spPr>
        <p:txBody>
          <a:bodyPr>
            <a:noAutofit/>
          </a:bodyPr>
          <a:lstStyle/>
          <a:p>
            <a:pPr marL="457200" indent="-457200" algn="just">
              <a:lnSpc>
                <a:spcPct val="100000"/>
              </a:lnSpc>
              <a:buFont typeface="+mj-lt"/>
              <a:buAutoNum type="arabicPeriod"/>
            </a:pPr>
            <a:r>
              <a:rPr lang="es-ES_tradnl" sz="2000" dirty="0">
                <a:latin typeface="Montserrat" charset="0"/>
                <a:ea typeface="Montserrat" charset="0"/>
                <a:cs typeface="Montserrat" charset="0"/>
              </a:rPr>
              <a:t>Compatible/Altamente sugestivo de COVID-19: Patrón alveolo-intersticial bilateral en todos los campos y alguna opacidad tenue periférica izquierda. ERVI= 7</a:t>
            </a:r>
          </a:p>
        </p:txBody>
      </p:sp>
      <p:pic>
        <p:nvPicPr>
          <p:cNvPr id="5" name="Imagen 4"/>
          <p:cNvPicPr>
            <a:picLocks noChangeAspect="1"/>
          </p:cNvPicPr>
          <p:nvPr/>
        </p:nvPicPr>
        <p:blipFill>
          <a:blip r:embed="rId2"/>
          <a:stretch>
            <a:fillRect/>
          </a:stretch>
        </p:blipFill>
        <p:spPr>
          <a:xfrm>
            <a:off x="2285461" y="1604770"/>
            <a:ext cx="3728572" cy="4733333"/>
          </a:xfrm>
          <a:prstGeom prst="rect">
            <a:avLst/>
          </a:prstGeom>
        </p:spPr>
      </p:pic>
    </p:spTree>
    <p:extLst>
      <p:ext uri="{BB962C8B-B14F-4D97-AF65-F5344CB8AC3E}">
        <p14:creationId xmlns:p14="http://schemas.microsoft.com/office/powerpoint/2010/main" val="18100132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8649" y="365125"/>
            <a:ext cx="8246409" cy="1351321"/>
          </a:xfrm>
        </p:spPr>
        <p:txBody>
          <a:bodyPr>
            <a:noAutofit/>
          </a:bodyPr>
          <a:lstStyle/>
          <a:p>
            <a:pPr marL="457200" indent="-457200" algn="just">
              <a:lnSpc>
                <a:spcPct val="100000"/>
              </a:lnSpc>
              <a:buFont typeface="+mj-lt"/>
              <a:buAutoNum type="arabicPeriod"/>
            </a:pPr>
            <a:r>
              <a:rPr lang="es-ES_tradnl" sz="2000" dirty="0">
                <a:latin typeface="Montserrat" charset="0"/>
                <a:ea typeface="Montserrat" charset="0"/>
                <a:cs typeface="Montserrat" charset="0"/>
              </a:rPr>
              <a:t>Compatible/Altamente sugestivo de COVID-19: Patrón alveolo-intersticial bilateral en todos los campos y alguna opacidad tenue periférica izquierda. ERVI= 7</a:t>
            </a:r>
          </a:p>
        </p:txBody>
      </p:sp>
      <p:pic>
        <p:nvPicPr>
          <p:cNvPr id="5" name="Imagen 4"/>
          <p:cNvPicPr>
            <a:picLocks noChangeAspect="1"/>
          </p:cNvPicPr>
          <p:nvPr/>
        </p:nvPicPr>
        <p:blipFill>
          <a:blip r:embed="rId2"/>
          <a:stretch>
            <a:fillRect/>
          </a:stretch>
        </p:blipFill>
        <p:spPr>
          <a:xfrm>
            <a:off x="2780424" y="1716446"/>
            <a:ext cx="3942857" cy="4657143"/>
          </a:xfrm>
          <a:prstGeom prst="rect">
            <a:avLst/>
          </a:prstGeom>
        </p:spPr>
      </p:pic>
    </p:spTree>
    <p:extLst>
      <p:ext uri="{BB962C8B-B14F-4D97-AF65-F5344CB8AC3E}">
        <p14:creationId xmlns:p14="http://schemas.microsoft.com/office/powerpoint/2010/main" val="3646921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8649" y="365125"/>
            <a:ext cx="8259857" cy="1351321"/>
          </a:xfrm>
        </p:spPr>
        <p:txBody>
          <a:bodyPr>
            <a:noAutofit/>
          </a:bodyPr>
          <a:lstStyle/>
          <a:p>
            <a:pPr marL="457200" indent="-457200" algn="just">
              <a:lnSpc>
                <a:spcPct val="100000"/>
              </a:lnSpc>
              <a:buFont typeface="+mj-lt"/>
              <a:buAutoNum type="arabicPeriod" startAt="2"/>
            </a:pPr>
            <a:r>
              <a:rPr lang="es-ES_tradnl" sz="2000" dirty="0">
                <a:latin typeface="Montserrat" charset="0"/>
                <a:ea typeface="Montserrat" charset="0"/>
                <a:cs typeface="Montserrat" charset="0"/>
              </a:rPr>
              <a:t>Sugestivo/Sospechoso de COVID-19: Aumento de densidad en campo inferior derecho, probablemente en LM y opacidad en segmento posterior de LID. ERVI= 1</a:t>
            </a:r>
          </a:p>
        </p:txBody>
      </p:sp>
      <p:pic>
        <p:nvPicPr>
          <p:cNvPr id="4" name="Imagen 3"/>
          <p:cNvPicPr>
            <a:picLocks noChangeAspect="1"/>
          </p:cNvPicPr>
          <p:nvPr/>
        </p:nvPicPr>
        <p:blipFill>
          <a:blip r:embed="rId2"/>
          <a:stretch>
            <a:fillRect/>
          </a:stretch>
        </p:blipFill>
        <p:spPr>
          <a:xfrm>
            <a:off x="2231090" y="1716446"/>
            <a:ext cx="3872459" cy="4742159"/>
          </a:xfrm>
          <a:prstGeom prst="rect">
            <a:avLst/>
          </a:prstGeom>
        </p:spPr>
      </p:pic>
    </p:spTree>
    <p:extLst>
      <p:ext uri="{BB962C8B-B14F-4D97-AF65-F5344CB8AC3E}">
        <p14:creationId xmlns:p14="http://schemas.microsoft.com/office/powerpoint/2010/main" val="3067590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8649" y="365125"/>
            <a:ext cx="8179175" cy="1351321"/>
          </a:xfrm>
        </p:spPr>
        <p:txBody>
          <a:bodyPr>
            <a:noAutofit/>
          </a:bodyPr>
          <a:lstStyle/>
          <a:p>
            <a:pPr marL="457200" indent="-457200" algn="just">
              <a:lnSpc>
                <a:spcPct val="100000"/>
              </a:lnSpc>
              <a:buFont typeface="+mj-lt"/>
              <a:buAutoNum type="arabicPeriod" startAt="2"/>
            </a:pPr>
            <a:r>
              <a:rPr lang="es-ES_tradnl" sz="2000" dirty="0">
                <a:latin typeface="Montserrat" charset="0"/>
                <a:ea typeface="Montserrat" charset="0"/>
                <a:cs typeface="Montserrat" charset="0"/>
              </a:rPr>
              <a:t>Sugestivo/Sospechoso de COVID-19: Aumento de densidad en campo inferior derecho, probablemente en LM y opacidad en segmento posterior de LID. ERVI= 1</a:t>
            </a:r>
          </a:p>
        </p:txBody>
      </p:sp>
      <p:pic>
        <p:nvPicPr>
          <p:cNvPr id="5" name="Imagen 4"/>
          <p:cNvPicPr>
            <a:picLocks noChangeAspect="1"/>
          </p:cNvPicPr>
          <p:nvPr/>
        </p:nvPicPr>
        <p:blipFill>
          <a:blip r:embed="rId2"/>
          <a:stretch>
            <a:fillRect/>
          </a:stretch>
        </p:blipFill>
        <p:spPr>
          <a:xfrm>
            <a:off x="2790180" y="1608158"/>
            <a:ext cx="3100000" cy="4647619"/>
          </a:xfrm>
          <a:prstGeom prst="rect">
            <a:avLst/>
          </a:prstGeom>
        </p:spPr>
      </p:pic>
    </p:spTree>
    <p:extLst>
      <p:ext uri="{BB962C8B-B14F-4D97-AF65-F5344CB8AC3E}">
        <p14:creationId xmlns:p14="http://schemas.microsoft.com/office/powerpoint/2010/main" val="17153602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17585" y="365125"/>
            <a:ext cx="8518839" cy="1351321"/>
          </a:xfrm>
        </p:spPr>
        <p:txBody>
          <a:bodyPr>
            <a:noAutofit/>
          </a:bodyPr>
          <a:lstStyle/>
          <a:p>
            <a:pPr marL="457200" indent="-457200" algn="just">
              <a:lnSpc>
                <a:spcPct val="100000"/>
              </a:lnSpc>
              <a:buFont typeface="+mj-lt"/>
              <a:buAutoNum type="arabicPeriod" startAt="2"/>
            </a:pPr>
            <a:r>
              <a:rPr lang="es-ES_tradnl" sz="2000" dirty="0">
                <a:latin typeface="Montserrat" charset="0"/>
                <a:ea typeface="Montserrat" charset="0"/>
                <a:cs typeface="Montserrat" charset="0"/>
              </a:rPr>
              <a:t>Sugestivo/Sospechoso de COVID-19: Aumento de densidad en campo inferior derecho, probablemente en LM y opacidad en segmento posterior de LID. ERVI= 1</a:t>
            </a:r>
          </a:p>
        </p:txBody>
      </p:sp>
      <p:pic>
        <p:nvPicPr>
          <p:cNvPr id="4" name="Imagen 3"/>
          <p:cNvPicPr>
            <a:picLocks noChangeAspect="1"/>
          </p:cNvPicPr>
          <p:nvPr/>
        </p:nvPicPr>
        <p:blipFill>
          <a:blip r:embed="rId2"/>
          <a:stretch>
            <a:fillRect/>
          </a:stretch>
        </p:blipFill>
        <p:spPr>
          <a:xfrm>
            <a:off x="2635098" y="1595852"/>
            <a:ext cx="3824446" cy="4683363"/>
          </a:xfrm>
          <a:prstGeom prst="rect">
            <a:avLst/>
          </a:prstGeom>
        </p:spPr>
      </p:pic>
    </p:spTree>
    <p:extLst>
      <p:ext uri="{BB962C8B-B14F-4D97-AF65-F5344CB8AC3E}">
        <p14:creationId xmlns:p14="http://schemas.microsoft.com/office/powerpoint/2010/main" val="7977305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8649" y="365125"/>
            <a:ext cx="8380880" cy="1351321"/>
          </a:xfrm>
        </p:spPr>
        <p:txBody>
          <a:bodyPr>
            <a:noAutofit/>
          </a:bodyPr>
          <a:lstStyle/>
          <a:p>
            <a:pPr marL="457200" indent="-457200" algn="just">
              <a:lnSpc>
                <a:spcPct val="100000"/>
              </a:lnSpc>
              <a:buFont typeface="+mj-lt"/>
              <a:buAutoNum type="arabicPeriod" startAt="2"/>
            </a:pPr>
            <a:r>
              <a:rPr lang="es-ES_tradnl" sz="2000" dirty="0">
                <a:latin typeface="Montserrat" charset="0"/>
                <a:ea typeface="Montserrat" charset="0"/>
                <a:cs typeface="Montserrat" charset="0"/>
              </a:rPr>
              <a:t>Sugestivo/Sospechoso de COVID-19: Aumento de densidad en campo inferior derecho, probablemente en LM y opacidad en segmento posterior de LID. ERVI= 1</a:t>
            </a:r>
          </a:p>
        </p:txBody>
      </p:sp>
      <p:pic>
        <p:nvPicPr>
          <p:cNvPr id="5" name="Imagen 4"/>
          <p:cNvPicPr>
            <a:picLocks noChangeAspect="1"/>
          </p:cNvPicPr>
          <p:nvPr/>
        </p:nvPicPr>
        <p:blipFill>
          <a:blip r:embed="rId2"/>
          <a:stretch>
            <a:fillRect/>
          </a:stretch>
        </p:blipFill>
        <p:spPr>
          <a:xfrm>
            <a:off x="2573785" y="1615585"/>
            <a:ext cx="3868063" cy="4758552"/>
          </a:xfrm>
          <a:prstGeom prst="rect">
            <a:avLst/>
          </a:prstGeom>
        </p:spPr>
      </p:pic>
    </p:spTree>
    <p:extLst>
      <p:ext uri="{BB962C8B-B14F-4D97-AF65-F5344CB8AC3E}">
        <p14:creationId xmlns:p14="http://schemas.microsoft.com/office/powerpoint/2010/main" val="8571156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8649" y="365125"/>
            <a:ext cx="8219516" cy="1351321"/>
          </a:xfrm>
        </p:spPr>
        <p:txBody>
          <a:bodyPr>
            <a:noAutofit/>
          </a:bodyPr>
          <a:lstStyle/>
          <a:p>
            <a:pPr marL="457200" indent="-457200" algn="just">
              <a:lnSpc>
                <a:spcPct val="100000"/>
              </a:lnSpc>
              <a:buFont typeface="+mj-lt"/>
              <a:buAutoNum type="arabicPeriod" startAt="2"/>
            </a:pPr>
            <a:r>
              <a:rPr lang="es-ES_tradnl" sz="2000" dirty="0">
                <a:latin typeface="Montserrat" charset="0"/>
                <a:ea typeface="Montserrat" charset="0"/>
                <a:cs typeface="Montserrat" charset="0"/>
              </a:rPr>
              <a:t>Sugestivo/Sospechoso de COVID-19: Aumento de densidad ocupando campos medio e inferior izquierdo. ERVI= 1 Cambios de TBC ya conocidos en ápex D</a:t>
            </a:r>
          </a:p>
        </p:txBody>
      </p:sp>
      <p:pic>
        <p:nvPicPr>
          <p:cNvPr id="4" name="Imagen 3"/>
          <p:cNvPicPr>
            <a:picLocks noChangeAspect="1"/>
          </p:cNvPicPr>
          <p:nvPr/>
        </p:nvPicPr>
        <p:blipFill>
          <a:blip r:embed="rId2"/>
          <a:stretch>
            <a:fillRect/>
          </a:stretch>
        </p:blipFill>
        <p:spPr>
          <a:xfrm>
            <a:off x="2889702" y="1716446"/>
            <a:ext cx="3477127" cy="4636168"/>
          </a:xfrm>
          <a:prstGeom prst="rect">
            <a:avLst/>
          </a:prstGeom>
        </p:spPr>
      </p:pic>
    </p:spTree>
    <p:extLst>
      <p:ext uri="{BB962C8B-B14F-4D97-AF65-F5344CB8AC3E}">
        <p14:creationId xmlns:p14="http://schemas.microsoft.com/office/powerpoint/2010/main" val="21413637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8649" y="365125"/>
            <a:ext cx="8246410" cy="1351321"/>
          </a:xfrm>
        </p:spPr>
        <p:txBody>
          <a:bodyPr>
            <a:noAutofit/>
          </a:bodyPr>
          <a:lstStyle/>
          <a:p>
            <a:pPr marL="457200" indent="-457200" algn="just">
              <a:lnSpc>
                <a:spcPct val="100000"/>
              </a:lnSpc>
              <a:buFont typeface="+mj-lt"/>
              <a:buAutoNum type="arabicPeriod" startAt="2"/>
            </a:pPr>
            <a:r>
              <a:rPr lang="es-ES_tradnl" sz="2000" dirty="0">
                <a:latin typeface="Montserrat" charset="0"/>
                <a:ea typeface="Montserrat" charset="0"/>
                <a:cs typeface="Montserrat" charset="0"/>
              </a:rPr>
              <a:t>Sugestivo/Sospechoso de COVID-19: Aumento de densidad ocupando el segmento posterior de lóbulo inferior izquierdo. ERVI= 1</a:t>
            </a:r>
          </a:p>
        </p:txBody>
      </p:sp>
      <p:pic>
        <p:nvPicPr>
          <p:cNvPr id="5" name="Imagen 4"/>
          <p:cNvPicPr>
            <a:picLocks noChangeAspect="1"/>
          </p:cNvPicPr>
          <p:nvPr/>
        </p:nvPicPr>
        <p:blipFill>
          <a:blip r:embed="rId2"/>
          <a:stretch>
            <a:fillRect/>
          </a:stretch>
        </p:blipFill>
        <p:spPr>
          <a:xfrm>
            <a:off x="3026597" y="1619333"/>
            <a:ext cx="3450514" cy="4600685"/>
          </a:xfrm>
          <a:prstGeom prst="rect">
            <a:avLst/>
          </a:prstGeom>
        </p:spPr>
      </p:pic>
    </p:spTree>
    <p:extLst>
      <p:ext uri="{BB962C8B-B14F-4D97-AF65-F5344CB8AC3E}">
        <p14:creationId xmlns:p14="http://schemas.microsoft.com/office/powerpoint/2010/main" val="7951422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88307" y="324783"/>
            <a:ext cx="8138833" cy="1351321"/>
          </a:xfrm>
        </p:spPr>
        <p:txBody>
          <a:bodyPr>
            <a:noAutofit/>
          </a:bodyPr>
          <a:lstStyle/>
          <a:p>
            <a:pPr marL="457200" indent="-457200" algn="just">
              <a:lnSpc>
                <a:spcPct val="100000"/>
              </a:lnSpc>
              <a:buFont typeface="+mj-lt"/>
              <a:buAutoNum type="arabicPeriod" startAt="2"/>
            </a:pPr>
            <a:r>
              <a:rPr lang="es-MX" sz="2000" dirty="0">
                <a:latin typeface="Montserrat" charset="0"/>
                <a:ea typeface="Montserrat" charset="0"/>
                <a:cs typeface="Montserrat" charset="0"/>
              </a:rPr>
              <a:t>Sugestivo/Sospechoso de COVID-19: Patrón alveolo-intersticial afectando a campos superior e inferior derecho y campos medio e inferior izquierdos. ERVI= 3</a:t>
            </a:r>
            <a:endParaRPr lang="es-ES_tradnl" sz="2000" dirty="0">
              <a:latin typeface="Montserrat" charset="0"/>
              <a:ea typeface="Montserrat" charset="0"/>
              <a:cs typeface="Montserrat" charset="0"/>
            </a:endParaRPr>
          </a:p>
        </p:txBody>
      </p:sp>
      <p:pic>
        <p:nvPicPr>
          <p:cNvPr id="4" name="Imagen 3"/>
          <p:cNvPicPr>
            <a:picLocks noChangeAspect="1"/>
          </p:cNvPicPr>
          <p:nvPr/>
        </p:nvPicPr>
        <p:blipFill>
          <a:blip r:embed="rId2"/>
          <a:stretch>
            <a:fillRect/>
          </a:stretch>
        </p:blipFill>
        <p:spPr>
          <a:xfrm>
            <a:off x="2751400" y="1676104"/>
            <a:ext cx="3812646" cy="4733575"/>
          </a:xfrm>
          <a:prstGeom prst="rect">
            <a:avLst/>
          </a:prstGeom>
        </p:spPr>
      </p:pic>
    </p:spTree>
    <p:extLst>
      <p:ext uri="{BB962C8B-B14F-4D97-AF65-F5344CB8AC3E}">
        <p14:creationId xmlns:p14="http://schemas.microsoft.com/office/powerpoint/2010/main" val="3567861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5920" y="405466"/>
            <a:ext cx="8421221" cy="1351321"/>
          </a:xfrm>
        </p:spPr>
        <p:txBody>
          <a:bodyPr>
            <a:noAutofit/>
          </a:bodyPr>
          <a:lstStyle/>
          <a:p>
            <a:pPr marL="457200" indent="-457200" algn="just">
              <a:lnSpc>
                <a:spcPct val="100000"/>
              </a:lnSpc>
              <a:buFont typeface="+mj-lt"/>
              <a:buAutoNum type="arabicPeriod" startAt="2"/>
            </a:pPr>
            <a:r>
              <a:rPr lang="es-MX" sz="2000" dirty="0">
                <a:latin typeface="Montserrat" charset="0"/>
                <a:ea typeface="Montserrat" charset="0"/>
                <a:cs typeface="Montserrat" charset="0"/>
              </a:rPr>
              <a:t>Sugestivo/Sospechoso de COVID-19: Patrón alveolo-intersticial tenue afectando a los 3 campos pulmonares derechos y campos medio e inferior izquierdos. ERVI= 5</a:t>
            </a:r>
            <a:endParaRPr lang="es-ES_tradnl" sz="2000" dirty="0">
              <a:latin typeface="Montserrat" charset="0"/>
              <a:ea typeface="Montserrat" charset="0"/>
              <a:cs typeface="Montserrat" charset="0"/>
            </a:endParaRPr>
          </a:p>
        </p:txBody>
      </p:sp>
      <p:pic>
        <p:nvPicPr>
          <p:cNvPr id="5" name="Imagen 4"/>
          <p:cNvPicPr>
            <a:picLocks noChangeAspect="1"/>
          </p:cNvPicPr>
          <p:nvPr/>
        </p:nvPicPr>
        <p:blipFill>
          <a:blip r:embed="rId2"/>
          <a:stretch>
            <a:fillRect/>
          </a:stretch>
        </p:blipFill>
        <p:spPr>
          <a:xfrm>
            <a:off x="2289820" y="1756787"/>
            <a:ext cx="4214310" cy="4710112"/>
          </a:xfrm>
          <a:prstGeom prst="rect">
            <a:avLst/>
          </a:prstGeom>
        </p:spPr>
      </p:pic>
    </p:spTree>
    <p:extLst>
      <p:ext uri="{BB962C8B-B14F-4D97-AF65-F5344CB8AC3E}">
        <p14:creationId xmlns:p14="http://schemas.microsoft.com/office/powerpoint/2010/main" val="18164436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22729" y="521541"/>
            <a:ext cx="8700247" cy="1351321"/>
          </a:xfrm>
        </p:spPr>
        <p:txBody>
          <a:bodyPr>
            <a:noAutofit/>
          </a:bodyPr>
          <a:lstStyle/>
          <a:p>
            <a:pPr marL="457200" indent="-457200" algn="just">
              <a:lnSpc>
                <a:spcPct val="100000"/>
              </a:lnSpc>
              <a:buFont typeface="+mj-lt"/>
              <a:buAutoNum type="arabicPeriod" startAt="2"/>
            </a:pPr>
            <a:r>
              <a:rPr lang="es-MX" sz="2000" dirty="0">
                <a:latin typeface="Montserrat" charset="0"/>
                <a:ea typeface="Montserrat" charset="0"/>
                <a:cs typeface="Montserrat" charset="0"/>
              </a:rPr>
              <a:t>Sugestivo/Sospechoso de COVID-19: Patrón intersticial focal bilateral en base derecha y campo medio izquierdo y alguna opacidad tenue periférica bilateral en campos medios. ERVI= 2</a:t>
            </a:r>
            <a:endParaRPr lang="es-ES_tradnl" sz="2000" dirty="0">
              <a:latin typeface="Montserrat" charset="0"/>
              <a:ea typeface="Montserrat" charset="0"/>
              <a:cs typeface="Montserrat" charset="0"/>
            </a:endParaRPr>
          </a:p>
        </p:txBody>
      </p:sp>
      <p:pic>
        <p:nvPicPr>
          <p:cNvPr id="4" name="Imagen 3"/>
          <p:cNvPicPr>
            <a:picLocks noChangeAspect="1"/>
          </p:cNvPicPr>
          <p:nvPr/>
        </p:nvPicPr>
        <p:blipFill>
          <a:blip r:embed="rId2"/>
          <a:stretch>
            <a:fillRect/>
          </a:stretch>
        </p:blipFill>
        <p:spPr>
          <a:xfrm>
            <a:off x="2442411" y="1805630"/>
            <a:ext cx="3854215" cy="4522982"/>
          </a:xfrm>
          <a:prstGeom prst="rect">
            <a:avLst/>
          </a:prstGeom>
        </p:spPr>
      </p:pic>
    </p:spTree>
    <p:extLst>
      <p:ext uri="{BB962C8B-B14F-4D97-AF65-F5344CB8AC3E}">
        <p14:creationId xmlns:p14="http://schemas.microsoft.com/office/powerpoint/2010/main" val="17542527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49673" y="380597"/>
            <a:ext cx="8071598" cy="1351321"/>
          </a:xfrm>
        </p:spPr>
        <p:txBody>
          <a:bodyPr>
            <a:noAutofit/>
          </a:bodyPr>
          <a:lstStyle/>
          <a:p>
            <a:pPr marL="457200" indent="-457200" algn="just">
              <a:lnSpc>
                <a:spcPct val="100000"/>
              </a:lnSpc>
              <a:buFont typeface="+mj-lt"/>
              <a:buAutoNum type="arabicPeriod" startAt="3"/>
            </a:pPr>
            <a:r>
              <a:rPr lang="es-MX" sz="2000" dirty="0">
                <a:latin typeface="Montserrat" charset="0"/>
                <a:ea typeface="Montserrat" charset="0"/>
                <a:cs typeface="Montserrat" charset="0"/>
              </a:rPr>
              <a:t>No concluyente para COVID-19. Aumento de densidad tenue en campo pulmonar inferior derecho. probablemente en LM. ERVI= 1</a:t>
            </a:r>
            <a:endParaRPr lang="es-ES_tradnl" sz="2000" dirty="0">
              <a:latin typeface="Montserrat" charset="0"/>
              <a:ea typeface="Montserrat" charset="0"/>
              <a:cs typeface="Montserrat" charset="0"/>
            </a:endParaRPr>
          </a:p>
        </p:txBody>
      </p:sp>
      <p:pic>
        <p:nvPicPr>
          <p:cNvPr id="5" name="Imagen 4"/>
          <p:cNvPicPr>
            <a:picLocks noChangeAspect="1"/>
          </p:cNvPicPr>
          <p:nvPr/>
        </p:nvPicPr>
        <p:blipFill>
          <a:blip r:embed="rId2"/>
          <a:stretch>
            <a:fillRect/>
          </a:stretch>
        </p:blipFill>
        <p:spPr>
          <a:xfrm>
            <a:off x="2167533" y="1731918"/>
            <a:ext cx="4171429" cy="4609524"/>
          </a:xfrm>
          <a:prstGeom prst="rect">
            <a:avLst/>
          </a:prstGeom>
        </p:spPr>
      </p:pic>
    </p:spTree>
    <p:extLst>
      <p:ext uri="{BB962C8B-B14F-4D97-AF65-F5344CB8AC3E}">
        <p14:creationId xmlns:p14="http://schemas.microsoft.com/office/powerpoint/2010/main" val="4620384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46261" y="615671"/>
            <a:ext cx="8461563" cy="1351321"/>
          </a:xfrm>
        </p:spPr>
        <p:txBody>
          <a:bodyPr>
            <a:noAutofit/>
          </a:bodyPr>
          <a:lstStyle/>
          <a:p>
            <a:pPr marL="457200" indent="-457200" algn="just">
              <a:lnSpc>
                <a:spcPct val="100000"/>
              </a:lnSpc>
              <a:buFont typeface="+mj-lt"/>
              <a:buAutoNum type="arabicPeriod" startAt="3"/>
            </a:pPr>
            <a:r>
              <a:rPr lang="es-MX" sz="2000" dirty="0" smtClean="0">
                <a:latin typeface="Montserrat" charset="0"/>
                <a:ea typeface="Montserrat" charset="0"/>
                <a:cs typeface="Montserrat" charset="0"/>
              </a:rPr>
              <a:t>No </a:t>
            </a:r>
            <a:r>
              <a:rPr lang="es-MX" sz="2000" dirty="0">
                <a:latin typeface="Montserrat" charset="0"/>
                <a:ea typeface="Montserrat" charset="0"/>
                <a:cs typeface="Montserrat" charset="0"/>
              </a:rPr>
              <a:t>concluyente para COVID-19. Aumento de densidad con broncograma aéreo dudoso en segmento posterior de LII en paciente con clínica compatible con COVID-19, sin leucocitos y con linfopenia. ERVI= 1</a:t>
            </a:r>
            <a:endParaRPr lang="es-ES_tradnl" sz="2000" dirty="0">
              <a:latin typeface="Montserrat" charset="0"/>
              <a:ea typeface="Montserrat" charset="0"/>
              <a:cs typeface="Montserrat" charset="0"/>
            </a:endParaRPr>
          </a:p>
        </p:txBody>
      </p:sp>
      <p:pic>
        <p:nvPicPr>
          <p:cNvPr id="4" name="Imagen 3"/>
          <p:cNvPicPr>
            <a:picLocks noChangeAspect="1"/>
          </p:cNvPicPr>
          <p:nvPr/>
        </p:nvPicPr>
        <p:blipFill>
          <a:blip r:embed="rId2"/>
          <a:stretch>
            <a:fillRect/>
          </a:stretch>
        </p:blipFill>
        <p:spPr>
          <a:xfrm>
            <a:off x="2400481" y="1872863"/>
            <a:ext cx="3819213" cy="4455748"/>
          </a:xfrm>
          <a:prstGeom prst="rect">
            <a:avLst/>
          </a:prstGeom>
        </p:spPr>
      </p:pic>
    </p:spTree>
    <p:extLst>
      <p:ext uri="{BB962C8B-B14F-4D97-AF65-F5344CB8AC3E}">
        <p14:creationId xmlns:p14="http://schemas.microsoft.com/office/powerpoint/2010/main" val="18010873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8649" y="521541"/>
            <a:ext cx="8259857" cy="1351321"/>
          </a:xfrm>
        </p:spPr>
        <p:txBody>
          <a:bodyPr>
            <a:noAutofit/>
          </a:bodyPr>
          <a:lstStyle/>
          <a:p>
            <a:pPr marL="457200" indent="-457200" algn="just">
              <a:lnSpc>
                <a:spcPct val="100000"/>
              </a:lnSpc>
              <a:buFont typeface="+mj-lt"/>
              <a:buAutoNum type="arabicPeriod" startAt="3"/>
            </a:pPr>
            <a:r>
              <a:rPr lang="es-MX" sz="2000" dirty="0">
                <a:latin typeface="Montserrat" charset="0"/>
                <a:ea typeface="Montserrat" charset="0"/>
                <a:cs typeface="Montserrat" charset="0"/>
              </a:rPr>
              <a:t>No concluyente para COVID-19. Paciente EPOC con refuerzo bibasal de la trama broncovascular más evidente que en Rx previa del 2017 en paciente EPOC. ERVI= 2</a:t>
            </a:r>
            <a:endParaRPr lang="es-ES_tradnl" sz="2000" dirty="0">
              <a:latin typeface="Montserrat" charset="0"/>
              <a:ea typeface="Montserrat" charset="0"/>
              <a:cs typeface="Montserrat" charset="0"/>
            </a:endParaRPr>
          </a:p>
        </p:txBody>
      </p:sp>
      <p:pic>
        <p:nvPicPr>
          <p:cNvPr id="5" name="Imagen 4"/>
          <p:cNvPicPr>
            <a:picLocks noChangeAspect="1"/>
          </p:cNvPicPr>
          <p:nvPr/>
        </p:nvPicPr>
        <p:blipFill>
          <a:blip r:embed="rId2"/>
          <a:stretch>
            <a:fillRect/>
          </a:stretch>
        </p:blipFill>
        <p:spPr>
          <a:xfrm>
            <a:off x="4874041" y="2146651"/>
            <a:ext cx="3085715" cy="3523809"/>
          </a:xfrm>
          <a:prstGeom prst="rect">
            <a:avLst/>
          </a:prstGeom>
        </p:spPr>
      </p:pic>
      <p:grpSp>
        <p:nvGrpSpPr>
          <p:cNvPr id="6" name="2 Grupo"/>
          <p:cNvGrpSpPr/>
          <p:nvPr/>
        </p:nvGrpSpPr>
        <p:grpSpPr>
          <a:xfrm>
            <a:off x="770361" y="2156173"/>
            <a:ext cx="3121429" cy="3514286"/>
            <a:chOff x="770361" y="2083981"/>
            <a:chExt cx="3121429" cy="3514286"/>
          </a:xfrm>
        </p:grpSpPr>
        <p:pic>
          <p:nvPicPr>
            <p:cNvPr id="7" name="Imagen 6"/>
            <p:cNvPicPr>
              <a:picLocks noChangeAspect="1"/>
            </p:cNvPicPr>
            <p:nvPr/>
          </p:nvPicPr>
          <p:blipFill>
            <a:blip r:embed="rId3"/>
            <a:stretch>
              <a:fillRect/>
            </a:stretch>
          </p:blipFill>
          <p:spPr>
            <a:xfrm>
              <a:off x="770361" y="2083981"/>
              <a:ext cx="3121429" cy="3514286"/>
            </a:xfrm>
            <a:prstGeom prst="rect">
              <a:avLst/>
            </a:prstGeom>
          </p:spPr>
        </p:pic>
        <p:sp>
          <p:nvSpPr>
            <p:cNvPr id="8" name="1 Rectángulo"/>
            <p:cNvSpPr/>
            <p:nvPr/>
          </p:nvSpPr>
          <p:spPr>
            <a:xfrm>
              <a:off x="3422210" y="2083981"/>
              <a:ext cx="469580" cy="19749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Tree>
    <p:extLst>
      <p:ext uri="{BB962C8B-B14F-4D97-AF65-F5344CB8AC3E}">
        <p14:creationId xmlns:p14="http://schemas.microsoft.com/office/powerpoint/2010/main" val="9287335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8649" y="665925"/>
            <a:ext cx="8165727" cy="1351321"/>
          </a:xfrm>
        </p:spPr>
        <p:txBody>
          <a:bodyPr>
            <a:noAutofit/>
          </a:bodyPr>
          <a:lstStyle/>
          <a:p>
            <a:pPr marL="457200" indent="-457200" algn="just">
              <a:lnSpc>
                <a:spcPct val="100000"/>
              </a:lnSpc>
              <a:buFont typeface="+mj-lt"/>
              <a:buAutoNum type="arabicPeriod" startAt="3"/>
            </a:pPr>
            <a:r>
              <a:rPr lang="es-MX" sz="2000" dirty="0">
                <a:latin typeface="Montserrat" charset="0"/>
                <a:ea typeface="Montserrat" charset="0"/>
                <a:cs typeface="Montserrat" charset="0"/>
              </a:rPr>
              <a:t>No concluyente para COVID-19. Paciente que regreso a consulta a urgencias por empeoramiento clínico ERVI inicial: 2 (opacidades bilaterales tenues en campos medios). ERVI = 3 a los 4 días (patrón alveolo-intersticial en + de 3 campos pulmonares y menor inspiración.</a:t>
            </a:r>
            <a:endParaRPr lang="es-ES_tradnl" sz="2000" dirty="0">
              <a:latin typeface="Montserrat" charset="0"/>
              <a:ea typeface="Montserrat" charset="0"/>
              <a:cs typeface="Montserrat" charset="0"/>
            </a:endParaRPr>
          </a:p>
        </p:txBody>
      </p:sp>
      <p:pic>
        <p:nvPicPr>
          <p:cNvPr id="9" name="Imagen 8"/>
          <p:cNvPicPr>
            <a:picLocks noChangeAspect="1"/>
          </p:cNvPicPr>
          <p:nvPr/>
        </p:nvPicPr>
        <p:blipFill>
          <a:blip r:embed="rId2"/>
          <a:stretch>
            <a:fillRect/>
          </a:stretch>
        </p:blipFill>
        <p:spPr>
          <a:xfrm>
            <a:off x="692033" y="2332496"/>
            <a:ext cx="3142857" cy="3371429"/>
          </a:xfrm>
          <a:prstGeom prst="rect">
            <a:avLst/>
          </a:prstGeom>
        </p:spPr>
      </p:pic>
      <p:pic>
        <p:nvPicPr>
          <p:cNvPr id="10" name="Imagen 9"/>
          <p:cNvPicPr>
            <a:picLocks noChangeAspect="1"/>
          </p:cNvPicPr>
          <p:nvPr/>
        </p:nvPicPr>
        <p:blipFill>
          <a:blip r:embed="rId3"/>
          <a:stretch>
            <a:fillRect/>
          </a:stretch>
        </p:blipFill>
        <p:spPr>
          <a:xfrm>
            <a:off x="5167793" y="2322837"/>
            <a:ext cx="3135714" cy="3371429"/>
          </a:xfrm>
          <a:prstGeom prst="rect">
            <a:avLst/>
          </a:prstGeom>
        </p:spPr>
      </p:pic>
    </p:spTree>
    <p:extLst>
      <p:ext uri="{BB962C8B-B14F-4D97-AF65-F5344CB8AC3E}">
        <p14:creationId xmlns:p14="http://schemas.microsoft.com/office/powerpoint/2010/main" val="149520473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323</TotalTime>
  <Words>1876</Words>
  <Application>Microsoft Office PowerPoint</Application>
  <PresentationFormat>Transparencia</PresentationFormat>
  <Paragraphs>112</Paragraphs>
  <Slides>59</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59</vt:i4>
      </vt:variant>
    </vt:vector>
  </HeadingPairs>
  <TitlesOfParts>
    <vt:vector size="64" baseType="lpstr">
      <vt:lpstr>Arial</vt:lpstr>
      <vt:lpstr>Calibri</vt:lpstr>
      <vt:lpstr>Calibri Light</vt:lpstr>
      <vt:lpstr>Montserrat</vt:lpstr>
      <vt:lpstr>Tema de Office</vt:lpstr>
      <vt:lpstr>Presentación de PowerPoint</vt:lpstr>
      <vt:lpstr>Indicaciones de solicitud de Rx de Tórax</vt:lpstr>
      <vt:lpstr>Lesiones compatibles sugestivas de COVID-19</vt:lpstr>
      <vt:lpstr>Campos pulmonares</vt:lpstr>
      <vt:lpstr>1. Opacidad focal</vt:lpstr>
      <vt:lpstr>1. Opacidad focal</vt:lpstr>
      <vt:lpstr>1. Opacidad focal</vt:lpstr>
      <vt:lpstr>2. Opacidad focal tenue</vt:lpstr>
      <vt:lpstr>2. Opacidad focal tenue</vt:lpstr>
      <vt:lpstr>2. Opacidad focal tenue</vt:lpstr>
      <vt:lpstr>3. Aumento de densidad difuso tenue</vt:lpstr>
      <vt:lpstr>3. Aumento de densidad difuso tenue</vt:lpstr>
      <vt:lpstr>3. Aumento de densidad difuso tenue</vt:lpstr>
      <vt:lpstr>4. Patrón intersticial focal</vt:lpstr>
      <vt:lpstr>4. Patrón intersticial focal</vt:lpstr>
      <vt:lpstr>4. Patrón intersticial difuso</vt:lpstr>
      <vt:lpstr>5. Patrón alveolo-intersticial</vt:lpstr>
      <vt:lpstr>Lesiones no sugestivas de COVID-19</vt:lpstr>
      <vt:lpstr>1. Consolidación</vt:lpstr>
      <vt:lpstr>Presentación de PowerPoint</vt:lpstr>
      <vt:lpstr>2. Adenopatías</vt:lpstr>
      <vt:lpstr>Presentación de PowerPoint</vt:lpstr>
      <vt:lpstr>3. Derrame pleural</vt:lpstr>
      <vt:lpstr>Presentación de PowerPoint</vt:lpstr>
      <vt:lpstr>3. Derrame pleural en cisura</vt:lpstr>
      <vt:lpstr>4. Nódulo pulmonar</vt:lpstr>
      <vt:lpstr>4. Nódulo pulmonar</vt:lpstr>
      <vt:lpstr>Paciente que regresa a consulta a urgencias por empeoramiento clínico Escala de Valoración de Ingreso (ERVI). ERVI inicial: 2 (opacidades bilaterales tenues en campos medios). ERVI = 3 a los 4 días (patrón alveolo-intersticial en + de 3 campos pulmonares</vt:lpstr>
      <vt:lpstr>Informe radiológico</vt:lpstr>
      <vt:lpstr>Informe radiológico</vt:lpstr>
      <vt:lpstr>Informe radiológico</vt:lpstr>
      <vt:lpstr>Escala de Valoración para Ingreso (ERVI) en relación a la Rx de Tórax</vt:lpstr>
      <vt:lpstr>Escala de Valoración para Ingreso (ERVI) en relación a la Rx de Tórax</vt:lpstr>
      <vt:lpstr>Ejemplos</vt:lpstr>
      <vt:lpstr>Compatible/Altamente sugestivo de COVID-19: Patrón alveolo-intersticial afectando a los 3 campos derechos y medio e inferior izquierdo. ERVI= 5</vt:lpstr>
      <vt:lpstr>Compatible/Altamente sugestivo de COVID-19: Patrón alveolo-intersticial afectando a los 3 campos derechos y medio e inferior izquierdo. ERVI= 5</vt:lpstr>
      <vt:lpstr>Compatible/Altamente sugestivo de COVID-19: Patrón alveolo-intersticial afectando a los 3 campos derechos y medio e inferior izquierdo. ERVI= 5</vt:lpstr>
      <vt:lpstr>Compatible/Altamente sugestivo de COVID-19: Patrón alveolo-intersticial afectando a los 3 campos derechos y medio e inferior izquierdo. ERVI= 5</vt:lpstr>
      <vt:lpstr>Compatible/Altamente sugestivo de COVID-19: Opacidades tenues de predominio periférico bilaterales y patrón intersticial  afectando a campos pulmonares medios predominantemente e inferiores. ERVI= 7</vt:lpstr>
      <vt:lpstr>Compatible/Altamente sugestivo de COVID-19: Múltiples opacidades alveolo-intersticiales en campos superiores y medios de ambos pulmones  y en menor medida en campo inferior de pulmón izquierdo y opacidades periféricas. ERVI= 7</vt:lpstr>
      <vt:lpstr>Compatible/Altamente sugestivo de COVID-19: Múltiples opacidades alveolo-intersticiales en campos superiores y medios de ambos pulmones  y en menor medida en campo inferior de pulmón izquierdo. ERVI= 7</vt:lpstr>
      <vt:lpstr>Compatible/Altamente sugestivo de COVID-19: Múltiples opacidades alveolo-intersticiales en campos medios e inferiores de ambos pulmones  y opacidades en periferia de pulmón derecho. ERVI= 5</vt:lpstr>
      <vt:lpstr>Compatible/Altamente sugestivo de COVID-19: Patrón alveolo-intersticial en ambos campos medios e inferiores y alguna opacidad periférica tenue derecha. ERVI= 5</vt:lpstr>
      <vt:lpstr>Compatible/Altamente sugestivo de COVID-19: Patrón alveolo-intersticial en ambos campos medios e inferiores y alguna opacidad tenue periférica derecha. ERVI= 5</vt:lpstr>
      <vt:lpstr>Compatible/Altamente sugestivo de COVID-19: Patrón alveolo-intersticial bilateral en todos los campos y alguna opacidad tenue periférica izquierda. ERVI= 7</vt:lpstr>
      <vt:lpstr>Compatible/Altamente sugestivo de COVID-19: Patrón alveolo-intersticial bilateral en todos los campos y alguna opacidad tenue periférica izquierda. ERVI= 7</vt:lpstr>
      <vt:lpstr>Sugestivo/Sospechoso de COVID-19: Aumento de densidad en campo inferior derecho, probablemente en LM y opacidad en segmento posterior de LID. ERVI= 1</vt:lpstr>
      <vt:lpstr>Sugestivo/Sospechoso de COVID-19: Aumento de densidad en campo inferior derecho, probablemente en LM y opacidad en segmento posterior de LID. ERVI= 1</vt:lpstr>
      <vt:lpstr>Sugestivo/Sospechoso de COVID-19: Aumento de densidad en campo inferior derecho, probablemente en LM y opacidad en segmento posterior de LID. ERVI= 1</vt:lpstr>
      <vt:lpstr>Sugestivo/Sospechoso de COVID-19: Aumento de densidad en campo inferior derecho, probablemente en LM y opacidad en segmento posterior de LID. ERVI= 1</vt:lpstr>
      <vt:lpstr>Sugestivo/Sospechoso de COVID-19: Aumento de densidad ocupando campos medio e inferior izquierdo. ERVI= 1 Cambios de TBC ya conocidos en ápex D</vt:lpstr>
      <vt:lpstr>Sugestivo/Sospechoso de COVID-19: Aumento de densidad ocupando el segmento posterior de lóbulo inferior izquierdo. ERVI= 1</vt:lpstr>
      <vt:lpstr>Sugestivo/Sospechoso de COVID-19: Patrón alveolo-intersticial afectando a campos superior e inferior derecho y campos medio e inferior izquierdos. ERVI= 3</vt:lpstr>
      <vt:lpstr>Sugestivo/Sospechoso de COVID-19: Patrón alveolo-intersticial tenue afectando a los 3 campos pulmonares derechos y campos medio e inferior izquierdos. ERVI= 5</vt:lpstr>
      <vt:lpstr>Sugestivo/Sospechoso de COVID-19: Patrón intersticial focal bilateral en base derecha y campo medio izquierdo y alguna opacidad tenue periférica bilateral en campos medios. ERVI= 2</vt:lpstr>
      <vt:lpstr>No concluyente para COVID-19. Aumento de densidad tenue en campo pulmonar inferior derecho. probablemente en LM. ERVI= 1</vt:lpstr>
      <vt:lpstr>No concluyente para COVID-19. Aumento de densidad con broncograma aéreo dudoso en segmento posterior de LII en paciente con clínica compatible con COVID-19, sin leucocitos y con linfopenia. ERVI= 1</vt:lpstr>
      <vt:lpstr>No concluyente para COVID-19. Paciente EPOC con refuerzo bibasal de la trama broncovascular más evidente que en Rx previa del 2017 en paciente EPOC. ERVI= 2</vt:lpstr>
      <vt:lpstr>No concluyente para COVID-19. Paciente que regreso a consulta a urgencias por empeoramiento clínico ERVI inicial: 2 (opacidades bilaterales tenues en campos medios). ERVI = 3 a los 4 días (patrón alveolo-intersticial en + de 3 campos pulmonares y menor inspiración.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Apoyo hemodinámico COVID-19 o shock</dc:title>
  <dc:creator>HP</dc:creator>
  <cp:lastModifiedBy>Cuenta Microsoft</cp:lastModifiedBy>
  <cp:revision>52</cp:revision>
  <dcterms:created xsi:type="dcterms:W3CDTF">2020-04-24T02:56:28Z</dcterms:created>
  <dcterms:modified xsi:type="dcterms:W3CDTF">2020-04-28T04:13:01Z</dcterms:modified>
</cp:coreProperties>
</file>