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30"/>
  </p:notesMasterIdLst>
  <p:sldIdLst>
    <p:sldId id="267" r:id="rId2"/>
    <p:sldId id="358" r:id="rId3"/>
    <p:sldId id="371" r:id="rId4"/>
    <p:sldId id="376" r:id="rId5"/>
    <p:sldId id="367" r:id="rId6"/>
    <p:sldId id="389" r:id="rId7"/>
    <p:sldId id="360" r:id="rId8"/>
    <p:sldId id="380" r:id="rId9"/>
    <p:sldId id="381" r:id="rId10"/>
    <p:sldId id="382" r:id="rId11"/>
    <p:sldId id="378" r:id="rId12"/>
    <p:sldId id="379" r:id="rId13"/>
    <p:sldId id="359" r:id="rId14"/>
    <p:sldId id="361" r:id="rId15"/>
    <p:sldId id="362" r:id="rId16"/>
    <p:sldId id="363" r:id="rId17"/>
    <p:sldId id="370" r:id="rId18"/>
    <p:sldId id="365" r:id="rId19"/>
    <p:sldId id="368" r:id="rId20"/>
    <p:sldId id="366" r:id="rId21"/>
    <p:sldId id="384" r:id="rId22"/>
    <p:sldId id="372" r:id="rId23"/>
    <p:sldId id="385" r:id="rId24"/>
    <p:sldId id="373" r:id="rId25"/>
    <p:sldId id="386" r:id="rId26"/>
    <p:sldId id="369" r:id="rId27"/>
    <p:sldId id="390" r:id="rId28"/>
    <p:sldId id="387" r:id="rId29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46"/>
    <a:srgbClr val="006666"/>
    <a:srgbClr val="005452"/>
    <a:srgbClr val="005A58"/>
    <a:srgbClr val="004600"/>
    <a:srgbClr val="F4F3EC"/>
    <a:srgbClr val="CDB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75" autoAdjust="0"/>
    <p:restoredTop sz="94580" autoAdjust="0"/>
  </p:normalViewPr>
  <p:slideViewPr>
    <p:cSldViewPr>
      <p:cViewPr varScale="1">
        <p:scale>
          <a:sx n="158" d="100"/>
          <a:sy n="158" d="100"/>
        </p:scale>
        <p:origin x="-244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7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30D7D-8DA8-421C-85B3-4626CF1F15A1}" type="datetimeFigureOut">
              <a:rPr lang="es-MX" smtClean="0"/>
              <a:t>26/05/2020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B0502-64A1-4575-940D-73CE9D55EF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3913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300CF-41EB-4F61-A3F1-2E2DB0C7E9FC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947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93337E6F-94FE-4A82-8DB5-A5401146E0F1}" type="datetime1">
              <a:rPr lang="es-MX" smtClean="0">
                <a:solidFill>
                  <a:prstClr val="black"/>
                </a:solidFill>
              </a:rPr>
              <a:t>26/05/2020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6" b="3251"/>
          <a:stretch/>
        </p:blipFill>
        <p:spPr bwMode="auto">
          <a:xfrm>
            <a:off x="0" y="3414"/>
            <a:ext cx="9180512" cy="688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 userDrawn="1"/>
        </p:nvSpPr>
        <p:spPr>
          <a:xfrm>
            <a:off x="4499992" y="4797152"/>
            <a:ext cx="4464496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845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3AA1E552-D487-4A0E-A524-49710D171388}" type="datetime1">
              <a:rPr lang="es-MX" smtClean="0">
                <a:solidFill>
                  <a:prstClr val="black"/>
                </a:solidFill>
              </a:rPr>
              <a:t>26/05/2020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E838-D2B0-8441-9B56-211628F3B96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803A-0F20-2943-8B69-AF53BA8D5E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5" b="9940"/>
          <a:stretch/>
        </p:blipFill>
        <p:spPr bwMode="auto">
          <a:xfrm>
            <a:off x="2894" y="-8040"/>
            <a:ext cx="9141106" cy="68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3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5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9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71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33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95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1FC1-9604-4749-B90F-8C40387B5221}" type="datetimeFigureOut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26/05/2020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903B3-13F3-457C-AA70-3D0FAB5A47C5}" type="slidenum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12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4.png"/><Relationship Id="rId5" Type="http://schemas.openxmlformats.org/officeDocument/2006/relationships/theme" Target="../theme/theme1.xml"/><Relationship Id="rId10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16215DAE-1974-4793-B494-7495709A5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45FAF6FC-CA5E-4C6B-9518-B2D00D559BEF}" type="datetime1">
              <a:rPr lang="es-MX" smtClean="0">
                <a:solidFill>
                  <a:prstClr val="black"/>
                </a:solidFill>
              </a:rPr>
              <a:pPr defTabSz="457200"/>
              <a:t>26/05/2020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6A9206D9-7F75-4B01-9AD5-343B6B751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343CB4C0-269D-4C3E-826D-307B3AEA0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C0F0E9AB-ED58-4E3F-82E5-5EBC84041820}" type="slidenum">
              <a:rPr lang="es-MX" smtClean="0">
                <a:solidFill>
                  <a:prstClr val="black"/>
                </a:solidFill>
              </a:rPr>
              <a:pPr defTabSz="457200"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="" xmlns:a16="http://schemas.microsoft.com/office/drawing/2014/main" id="{C5E6E9B6-F945-4C8C-8443-C83711B7B47A}"/>
              </a:ext>
            </a:extLst>
          </p:cNvPr>
          <p:cNvSpPr/>
          <p:nvPr/>
        </p:nvSpPr>
        <p:spPr>
          <a:xfrm>
            <a:off x="-1450" y="3093658"/>
            <a:ext cx="4573450" cy="37643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="" xmlns:a16="http://schemas.microsoft.com/office/drawing/2014/main" id="{4494FAA7-CFF4-4FD0-B6BC-1675138A6BCD}"/>
              </a:ext>
            </a:extLst>
          </p:cNvPr>
          <p:cNvSpPr/>
          <p:nvPr/>
        </p:nvSpPr>
        <p:spPr>
          <a:xfrm>
            <a:off x="-2809" y="184"/>
            <a:ext cx="4666257" cy="1484661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="" xmlns:a16="http://schemas.microsoft.com/office/drawing/2014/main" id="{32D6B347-CA5D-44AE-9755-2CFB616AEF55}"/>
              </a:ext>
            </a:extLst>
          </p:cNvPr>
          <p:cNvSpPr/>
          <p:nvPr/>
        </p:nvSpPr>
        <p:spPr>
          <a:xfrm>
            <a:off x="1" y="208"/>
            <a:ext cx="4371746" cy="1180229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="" xmlns:a16="http://schemas.microsoft.com/office/drawing/2014/main" id="{CC2531D8-E5DF-4AE9-B466-3DB0A0663D60}"/>
              </a:ext>
            </a:extLst>
          </p:cNvPr>
          <p:cNvSpPr/>
          <p:nvPr/>
        </p:nvSpPr>
        <p:spPr>
          <a:xfrm>
            <a:off x="316527" y="88386"/>
            <a:ext cx="524438" cy="529217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="" xmlns:a16="http://schemas.microsoft.com/office/drawing/2014/main" id="{943E3768-6A6B-40D6-97CA-A46FF94735EF}"/>
              </a:ext>
            </a:extLst>
          </p:cNvPr>
          <p:cNvSpPr/>
          <p:nvPr/>
        </p:nvSpPr>
        <p:spPr>
          <a:xfrm>
            <a:off x="1062619" y="180508"/>
            <a:ext cx="1205013" cy="368842"/>
          </a:xfrm>
          <a:prstGeom prst="rect">
            <a:avLst/>
          </a:prstGeom>
          <a:blipFill>
            <a:blip r:embed="rId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="" xmlns:a16="http://schemas.microsoft.com/office/drawing/2014/main" id="{E9DC50B9-DF3B-49EE-8D6F-8A0BDC0AC063}"/>
              </a:ext>
            </a:extLst>
          </p:cNvPr>
          <p:cNvSpPr/>
          <p:nvPr/>
        </p:nvSpPr>
        <p:spPr>
          <a:xfrm>
            <a:off x="2749450" y="171008"/>
            <a:ext cx="313568" cy="392713"/>
          </a:xfrm>
          <a:prstGeom prst="rect">
            <a:avLst/>
          </a:prstGeom>
          <a:blipFill>
            <a:blip r:embed="rId11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="" xmlns:a16="http://schemas.microsoft.com/office/drawing/2014/main" id="{859D47C5-F7AD-427E-96E2-D6DC3F361F4B}"/>
              </a:ext>
            </a:extLst>
          </p:cNvPr>
          <p:cNvCxnSpPr/>
          <p:nvPr/>
        </p:nvCxnSpPr>
        <p:spPr>
          <a:xfrm flipH="1" flipV="1">
            <a:off x="2504496" y="180539"/>
            <a:ext cx="3810" cy="36884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6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6" r:id="rId2"/>
    <p:sldLayoutId id="2147483822" r:id="rId3"/>
    <p:sldLayoutId id="214748382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8"/>
          <p:cNvSpPr/>
          <p:nvPr/>
        </p:nvSpPr>
        <p:spPr>
          <a:xfrm flipH="1">
            <a:off x="5743939" y="319547"/>
            <a:ext cx="45719" cy="547186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ln w="103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MX" dirty="0"/>
          </a:p>
        </p:txBody>
      </p:sp>
      <p:sp>
        <p:nvSpPr>
          <p:cNvPr id="4" name="Rectángulo 16">
            <a:extLst>
              <a:ext uri="{FF2B5EF4-FFF2-40B4-BE49-F238E27FC236}">
                <a16:creationId xmlns="" xmlns:a16="http://schemas.microsoft.com/office/drawing/2014/main" id="{DEC69697-3647-4A51-94F5-B28A27F109DA}"/>
              </a:ext>
            </a:extLst>
          </p:cNvPr>
          <p:cNvSpPr/>
          <p:nvPr/>
        </p:nvSpPr>
        <p:spPr>
          <a:xfrm>
            <a:off x="1187639" y="2420888"/>
            <a:ext cx="7564657" cy="2059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/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Monitoreo Hemodinámico </a:t>
            </a:r>
            <a:endParaRPr lang="es-MX" sz="2800" b="1" spc="300" dirty="0" smtClean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/>
            <a:r>
              <a:rPr lang="es-MX" sz="2800" b="1" spc="300" dirty="0" smtClean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del </a:t>
            </a:r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Paciente Hospitalizado con </a:t>
            </a:r>
            <a:r>
              <a:rPr lang="es-MX" sz="2800" b="1" spc="300" dirty="0" smtClean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COVID-19</a:t>
            </a:r>
          </a:p>
          <a:p>
            <a:pPr algn="ctr"/>
            <a:endParaRPr lang="es-MX" sz="2800" b="1" spc="300" dirty="0" smtClean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/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/>
            <a:endParaRPr lang="es-MX" sz="24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84698" y="3923156"/>
            <a:ext cx="5351798" cy="365485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defTabSz="457200"/>
            <a:r>
              <a:rPr lang="es-MX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Montserrat SemiBold" panose="00000700000000000000" pitchFamily="2" charset="0"/>
              </a:rPr>
              <a:t>Dr. Edmundo Rivero Sánchez</a:t>
            </a:r>
          </a:p>
        </p:txBody>
      </p:sp>
      <p:sp>
        <p:nvSpPr>
          <p:cNvPr id="6" name="Rectángulo 14">
            <a:extLst>
              <a:ext uri="{FF2B5EF4-FFF2-40B4-BE49-F238E27FC236}">
                <a16:creationId xmlns="" xmlns:a16="http://schemas.microsoft.com/office/drawing/2014/main" id="{6D44BBB8-0DC5-40D0-9F4E-9B19FB271801}"/>
              </a:ext>
            </a:extLst>
          </p:cNvPr>
          <p:cNvSpPr/>
          <p:nvPr/>
        </p:nvSpPr>
        <p:spPr>
          <a:xfrm>
            <a:off x="374041" y="5468815"/>
            <a:ext cx="8634047" cy="138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Nivel</a:t>
            </a:r>
          </a:p>
          <a:p>
            <a:pPr algn="r"/>
            <a:endParaRPr lang="es-MX" sz="1100" b="1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anose="00000700000000000000" pitchFamily="2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5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187624" y="625252"/>
            <a:ext cx="4259623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Objetivos de la sesión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51521" y="1916832"/>
            <a:ext cx="59046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Identificar los </a:t>
            </a:r>
            <a:r>
              <a:rPr lang="es-MX" sz="2400" dirty="0" smtClean="0">
                <a:latin typeface="Montserrat" panose="00000500000000000000" pitchFamily="2" charset="0"/>
              </a:rPr>
              <a:t>parámetros </a:t>
            </a:r>
            <a:r>
              <a:rPr lang="es-MX" sz="2400" dirty="0">
                <a:latin typeface="Montserrat" panose="00000500000000000000" pitchFamily="2" charset="0"/>
              </a:rPr>
              <a:t>clínicos y hemodinámicos </a:t>
            </a:r>
            <a:r>
              <a:rPr lang="es-MX" sz="2400" dirty="0" smtClean="0">
                <a:latin typeface="Montserrat" panose="00000500000000000000" pitchFamily="2" charset="0"/>
              </a:rPr>
              <a:t>a monitorizar </a:t>
            </a:r>
            <a:r>
              <a:rPr lang="es-MX" sz="2400" dirty="0">
                <a:latin typeface="Montserrat" panose="00000500000000000000" pitchFamily="2" charset="0"/>
              </a:rPr>
              <a:t>en un paciente con </a:t>
            </a:r>
            <a:r>
              <a:rPr lang="es-MX" sz="2400" dirty="0" smtClean="0">
                <a:latin typeface="Montserrat" panose="00000500000000000000" pitchFamily="2" charset="0"/>
              </a:rPr>
              <a:t>COVID-19 </a:t>
            </a:r>
            <a:r>
              <a:rPr lang="es-MX" sz="2400" dirty="0">
                <a:latin typeface="Montserrat" panose="00000500000000000000" pitchFamily="2" charset="0"/>
              </a:rPr>
              <a:t>en piso.</a:t>
            </a:r>
          </a:p>
          <a:p>
            <a:pPr marL="457200" indent="-457200" algn="just">
              <a:buAutoNum type="arabicPeriod" startAt="2"/>
            </a:pPr>
            <a:r>
              <a:rPr lang="es-MX" sz="2400" dirty="0">
                <a:latin typeface="Montserrat" panose="00000500000000000000" pitchFamily="2" charset="0"/>
              </a:rPr>
              <a:t>Analizar las principales recomendaciones en el tratamiento hemodinámico de pacientes con </a:t>
            </a:r>
            <a:r>
              <a:rPr lang="es-MX" sz="2400" dirty="0" smtClean="0">
                <a:latin typeface="Montserrat" panose="00000500000000000000" pitchFamily="2" charset="0"/>
              </a:rPr>
              <a:t>COVID-19</a:t>
            </a:r>
            <a:r>
              <a:rPr lang="es-MX" sz="2400" dirty="0">
                <a:latin typeface="Montserrat" panose="00000500000000000000" pitchFamily="2" charset="0"/>
              </a:rPr>
              <a:t>.</a:t>
            </a:r>
          </a:p>
          <a:p>
            <a:pPr marL="457200" indent="-457200" algn="just">
              <a:buFontTx/>
              <a:buAutoNum type="arabicPeriod" startAt="2"/>
            </a:pPr>
            <a:r>
              <a:rPr lang="es-MX" sz="2400" dirty="0">
                <a:latin typeface="Montserrat" panose="00000500000000000000" pitchFamily="2" charset="0"/>
              </a:rPr>
              <a:t>Establecer estrategias de tratamiento en diferentes escenarios clínicos.</a:t>
            </a:r>
          </a:p>
          <a:p>
            <a:endParaRPr lang="es-MX" sz="2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95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332656"/>
            <a:ext cx="5616624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Objetivos del monitoreo </a:t>
            </a:r>
            <a:endParaRPr lang="es-MX" sz="2800" dirty="0" smtClean="0">
              <a:solidFill>
                <a:srgbClr val="004846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hemodinámico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2276872"/>
            <a:ext cx="58326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Obtener información del funcionamiento del sistema </a:t>
            </a:r>
            <a:r>
              <a:rPr lang="es-MX" sz="2400" dirty="0" smtClean="0">
                <a:latin typeface="Montserrat" panose="00000500000000000000" pitchFamily="2" charset="0"/>
              </a:rPr>
              <a:t>cardiovascular.</a:t>
            </a:r>
            <a:endParaRPr lang="es-MX" sz="2400" dirty="0">
              <a:latin typeface="Montserrat" panose="00000500000000000000" pitchFamily="2" charset="0"/>
            </a:endParaRPr>
          </a:p>
          <a:p>
            <a:endParaRPr lang="es-MX" sz="2400" dirty="0">
              <a:latin typeface="Montserrat" panose="00000500000000000000" pitchFamily="2" charset="0"/>
            </a:endParaRP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2.  Determinar el grado de  </a:t>
            </a:r>
            <a:r>
              <a:rPr lang="es-MX" sz="2400" dirty="0" smtClean="0">
                <a:latin typeface="Montserrat" panose="00000500000000000000" pitchFamily="2" charset="0"/>
              </a:rPr>
              <a:t>perfusión tisular</a:t>
            </a:r>
            <a:r>
              <a:rPr lang="es-MX" sz="2400" dirty="0">
                <a:latin typeface="Montserrat" panose="0000050000000000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082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600409" y="625252"/>
            <a:ext cx="822960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Estabilidad hemodinámica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339752" y="2276872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Montserrat" panose="00000500000000000000" pitchFamily="2" charset="0"/>
              </a:rPr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21FB585-A014-DE45-9F00-5782E3825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33342"/>
            <a:ext cx="5616624" cy="402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-713" y="404664"/>
            <a:ext cx="673224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>
                <a:solidFill>
                  <a:srgbClr val="004846"/>
                </a:solidFill>
                <a:latin typeface="Montserrat SemiBold" panose="00000700000000000000" pitchFamily="2" charset="0"/>
              </a:rPr>
              <a:t>Características hemodinámicas del </a:t>
            </a:r>
            <a:r>
              <a:rPr lang="es-MX" sz="24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paciente con COVID-19 </a:t>
            </a:r>
            <a:r>
              <a:rPr lang="es-MX" sz="2400" dirty="0">
                <a:solidFill>
                  <a:srgbClr val="005A58"/>
                </a:solidFill>
              </a:rPr>
              <a:t/>
            </a:r>
            <a:br>
              <a:rPr lang="es-MX" sz="2400" dirty="0">
                <a:solidFill>
                  <a:srgbClr val="005A58"/>
                </a:solidFill>
              </a:rPr>
            </a:br>
            <a:endParaRPr lang="es-MX" sz="2400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536" y="1772816"/>
            <a:ext cx="5616624" cy="3416320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La mayoría </a:t>
            </a:r>
            <a:r>
              <a:rPr lang="es-MX" sz="2400" dirty="0" smtClean="0">
                <a:latin typeface="Montserrat" panose="00000500000000000000" pitchFamily="2" charset="0"/>
              </a:rPr>
              <a:t>están </a:t>
            </a:r>
            <a:r>
              <a:rPr lang="es-MX" sz="2400" dirty="0">
                <a:latin typeface="Montserrat" panose="00000500000000000000" pitchFamily="2" charset="0"/>
              </a:rPr>
              <a:t>hipervolémicos.</a:t>
            </a:r>
          </a:p>
          <a:p>
            <a:pPr marL="457200" indent="-457200" algn="just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Tienen algún grado de hipertensión arterial pulmonar.</a:t>
            </a:r>
          </a:p>
          <a:p>
            <a:pPr marL="457200" indent="-457200" algn="just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Disfunción ventricular derecha por hipoxia.</a:t>
            </a:r>
          </a:p>
          <a:p>
            <a:pPr marL="457200" indent="-457200" algn="just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Muchos presentan eventos de microtrombosis o macrotrombosis venosa.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44952504-0D13-0743-8F05-1F17D4DC1E31}"/>
              </a:ext>
            </a:extLst>
          </p:cNvPr>
          <p:cNvSpPr/>
          <p:nvPr/>
        </p:nvSpPr>
        <p:spPr>
          <a:xfrm>
            <a:off x="107504" y="6159787"/>
            <a:ext cx="5976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</p:spTree>
    <p:extLst>
      <p:ext uri="{BB962C8B-B14F-4D97-AF65-F5344CB8AC3E}">
        <p14:creationId xmlns:p14="http://schemas.microsoft.com/office/powerpoint/2010/main" val="377801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="" xmlns:a16="http://schemas.microsoft.com/office/drawing/2014/main" id="{7D8B8E0C-C4EA-5D45-B8C3-1BBE86C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057" y="1340768"/>
            <a:ext cx="5259197" cy="3220177"/>
          </a:xfr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latin typeface="Montserrat" panose="00000500000000000000" pitchFamily="2" charset="0"/>
              </a:rPr>
              <a:t>Presión arterial.</a:t>
            </a:r>
            <a:endParaRPr lang="es-MX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/>
                </a:solidFill>
                <a:latin typeface="Montserrat" panose="00000500000000000000" pitchFamily="2" charset="0"/>
              </a:rPr>
              <a:t>Frecuencia </a:t>
            </a:r>
            <a:r>
              <a:rPr lang="es-MX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cardiaca.</a:t>
            </a:r>
            <a:endParaRPr lang="es-MX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/>
                </a:solidFill>
                <a:latin typeface="Montserrat" panose="00000500000000000000" pitchFamily="2" charset="0"/>
              </a:rPr>
              <a:t>Presión venosa </a:t>
            </a:r>
            <a:r>
              <a:rPr lang="es-MX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central.</a:t>
            </a:r>
            <a:endParaRPr lang="es-MX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/>
                </a:solidFill>
                <a:latin typeface="Montserrat" panose="00000500000000000000" pitchFamily="2" charset="0"/>
              </a:rPr>
              <a:t>Saturación venosa de </a:t>
            </a:r>
            <a:r>
              <a:rPr lang="es-MX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oxígeno.</a:t>
            </a:r>
            <a:endParaRPr lang="es-MX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/>
                </a:solidFill>
                <a:latin typeface="Montserrat" panose="00000500000000000000" pitchFamily="2" charset="0"/>
              </a:rPr>
              <a:t>Presión arterial </a:t>
            </a:r>
            <a:r>
              <a:rPr lang="es-MX" dirty="0" smtClean="0">
                <a:solidFill>
                  <a:schemeClr val="tx1"/>
                </a:solidFill>
                <a:latin typeface="Montserrat" panose="00000500000000000000" pitchFamily="2" charset="0"/>
              </a:rPr>
              <a:t>media.</a:t>
            </a:r>
            <a:endParaRPr lang="es-MX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9A5A389A-A461-824D-ADB3-D6F49D3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1E7DA3D4-76F3-6B4E-B405-616E0B8AD128}"/>
              </a:ext>
            </a:extLst>
          </p:cNvPr>
          <p:cNvSpPr/>
          <p:nvPr/>
        </p:nvSpPr>
        <p:spPr>
          <a:xfrm>
            <a:off x="860251" y="663967"/>
            <a:ext cx="3895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Variables hemodinámicas</a:t>
            </a:r>
            <a:endParaRPr lang="es-MX" sz="2800" dirty="0"/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688A855E-D2CB-0E4B-8710-8B129A7F95F8}"/>
              </a:ext>
            </a:extLst>
          </p:cNvPr>
          <p:cNvSpPr/>
          <p:nvPr/>
        </p:nvSpPr>
        <p:spPr>
          <a:xfrm>
            <a:off x="31119" y="6298657"/>
            <a:ext cx="58987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C531FBF2-F288-9144-8247-ABE674C61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2351145"/>
            <a:ext cx="1816894" cy="22098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DDBA24F2-C018-5243-A175-D65C3CDA8973}"/>
              </a:ext>
            </a:extLst>
          </p:cNvPr>
          <p:cNvSpPr txBox="1"/>
          <p:nvPr/>
        </p:nvSpPr>
        <p:spPr>
          <a:xfrm>
            <a:off x="1514996" y="5740785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HIPOPERFUSIÓN</a:t>
            </a:r>
          </a:p>
        </p:txBody>
      </p:sp>
      <p:sp>
        <p:nvSpPr>
          <p:cNvPr id="9" name="Flecha abajo 7">
            <a:extLst>
              <a:ext uri="{FF2B5EF4-FFF2-40B4-BE49-F238E27FC236}">
                <a16:creationId xmlns="" xmlns:a16="http://schemas.microsoft.com/office/drawing/2014/main" id="{A942D4B6-7344-324A-AD96-D50C6EF643F1}"/>
              </a:ext>
            </a:extLst>
          </p:cNvPr>
          <p:cNvSpPr/>
          <p:nvPr/>
        </p:nvSpPr>
        <p:spPr>
          <a:xfrm>
            <a:off x="2411760" y="4630377"/>
            <a:ext cx="1319793" cy="1080120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03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600406" y="332656"/>
            <a:ext cx="5843799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Datos clínicos de hipoperfusión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34737" y="1491408"/>
            <a:ext cx="5449429" cy="4524315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endParaRPr lang="es-MX" sz="2400" b="1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Oliguria o </a:t>
            </a:r>
            <a:r>
              <a:rPr lang="es-MX" sz="2400" dirty="0" smtClean="0">
                <a:latin typeface="Montserrat" panose="00000500000000000000" pitchFamily="2" charset="0"/>
              </a:rPr>
              <a:t>anuria.</a:t>
            </a:r>
            <a:endParaRPr lang="es-MX" sz="2400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Escala de piel </a:t>
            </a:r>
            <a:r>
              <a:rPr lang="es-MX" sz="2400" dirty="0" smtClean="0">
                <a:latin typeface="Montserrat" panose="00000500000000000000" pitchFamily="2" charset="0"/>
              </a:rPr>
              <a:t>marmórea.</a:t>
            </a:r>
            <a:endParaRPr lang="es-MX" sz="2400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Llenado capilar &gt;4 </a:t>
            </a:r>
            <a:r>
              <a:rPr lang="es-MX" sz="2400" dirty="0" err="1">
                <a:latin typeface="Montserrat" panose="00000500000000000000" pitchFamily="2" charset="0"/>
              </a:rPr>
              <a:t>seg</a:t>
            </a:r>
            <a:r>
              <a:rPr lang="es-MX" sz="2400" dirty="0">
                <a:latin typeface="Montserrat" panose="00000500000000000000" pitchFamily="2" charset="0"/>
              </a:rPr>
              <a:t> </a:t>
            </a:r>
            <a:r>
              <a:rPr lang="es-MX" sz="2400" dirty="0" smtClean="0">
                <a:latin typeface="Montserrat" panose="00000500000000000000" pitchFamily="2" charset="0"/>
              </a:rPr>
              <a:t>rodillas.</a:t>
            </a:r>
            <a:endParaRPr lang="es-MX" sz="2400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Llenado capilar &gt; 2 </a:t>
            </a:r>
            <a:r>
              <a:rPr lang="es-MX" sz="2400" dirty="0" err="1">
                <a:latin typeface="Montserrat" panose="00000500000000000000" pitchFamily="2" charset="0"/>
              </a:rPr>
              <a:t>seg</a:t>
            </a:r>
            <a:r>
              <a:rPr lang="es-MX" sz="2400" dirty="0">
                <a:latin typeface="Montserrat" panose="00000500000000000000" pitchFamily="2" charset="0"/>
              </a:rPr>
              <a:t> </a:t>
            </a:r>
            <a:r>
              <a:rPr lang="es-MX" sz="2400" dirty="0" smtClean="0">
                <a:latin typeface="Montserrat" panose="00000500000000000000" pitchFamily="2" charset="0"/>
              </a:rPr>
              <a:t>dedo índice.</a:t>
            </a:r>
            <a:endParaRPr lang="es-MX" sz="2400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Eventos de </a:t>
            </a:r>
            <a:r>
              <a:rPr lang="es-MX" sz="2400" dirty="0" smtClean="0">
                <a:latin typeface="Montserrat" panose="00000500000000000000" pitchFamily="2" charset="0"/>
              </a:rPr>
              <a:t>hipotermia.</a:t>
            </a:r>
            <a:endParaRPr lang="es-MX" sz="2400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Índice de choque &gt; 1</a:t>
            </a:r>
          </a:p>
          <a:p>
            <a:pPr algn="ctr"/>
            <a:r>
              <a:rPr lang="es-MX" sz="2400" dirty="0">
                <a:latin typeface="Montserrat" panose="00000500000000000000" pitchFamily="2" charset="0"/>
              </a:rPr>
              <a:t>(Frecuencia cardiaca / Presión sistólica)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Normal: 0.5 a 0.7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0C9077BB-753A-B84A-B6BF-ED0E96FDF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366" y="2276872"/>
            <a:ext cx="2450326" cy="303895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6A5DF447-5671-3447-A9F2-5DA68D979959}"/>
              </a:ext>
            </a:extLst>
          </p:cNvPr>
          <p:cNvSpPr/>
          <p:nvPr/>
        </p:nvSpPr>
        <p:spPr>
          <a:xfrm>
            <a:off x="179510" y="6184689"/>
            <a:ext cx="6264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</p:spTree>
    <p:extLst>
      <p:ext uri="{BB962C8B-B14F-4D97-AF65-F5344CB8AC3E}">
        <p14:creationId xmlns:p14="http://schemas.microsoft.com/office/powerpoint/2010/main" val="41949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="" xmlns:a16="http://schemas.microsoft.com/office/drawing/2014/main" id="{7D8B8E0C-C4EA-5D45-B8C3-1BBE86C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613" y="1772816"/>
            <a:ext cx="5187189" cy="3960440"/>
          </a:xfr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l"/>
            <a:endParaRPr lang="es-MX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Saturación venosa central oxígeno (SvcO2) &lt; 65%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24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Déficit </a:t>
            </a:r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de base -6 o menos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Lactato &gt; 2mmol/L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Delta CO2: &gt; 6mmHg</a:t>
            </a:r>
          </a:p>
          <a:p>
            <a:pPr algn="l"/>
            <a:endParaRPr lang="es-MX" sz="2400" dirty="0">
              <a:solidFill>
                <a:schemeClr val="tx1"/>
              </a:solidFill>
            </a:endParaRPr>
          </a:p>
          <a:p>
            <a:pPr algn="l"/>
            <a:r>
              <a:rPr lang="es-MX" sz="2400" dirty="0">
                <a:solidFill>
                  <a:schemeClr val="tx1"/>
                </a:solidFill>
                <a:latin typeface="Montserrat" panose="00000500000000000000" pitchFamily="2" charset="0"/>
              </a:rPr>
              <a:t>Delta CO2: PvCo2-PaCO2</a:t>
            </a:r>
          </a:p>
          <a:p>
            <a:pPr algn="l"/>
            <a:r>
              <a:rPr lang="es-MX" sz="2400" u="sng" dirty="0">
                <a:solidFill>
                  <a:schemeClr val="tx1"/>
                </a:solidFill>
                <a:latin typeface="Montserrat" panose="00000500000000000000" pitchFamily="2" charset="0"/>
              </a:rPr>
              <a:t>Normal &lt; 6mmHG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9A5A389A-A461-824D-ADB3-D6F49D3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1E7DA3D4-76F3-6B4E-B405-616E0B8AD128}"/>
              </a:ext>
            </a:extLst>
          </p:cNvPr>
          <p:cNvSpPr/>
          <p:nvPr/>
        </p:nvSpPr>
        <p:spPr>
          <a:xfrm>
            <a:off x="1475656" y="260648"/>
            <a:ext cx="397897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Datos gasométricos </a:t>
            </a:r>
            <a:endParaRPr lang="es-MX" sz="2800" dirty="0" smtClean="0">
              <a:solidFill>
                <a:srgbClr val="004846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de </a:t>
            </a: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hipoperfusión</a:t>
            </a:r>
            <a:endParaRPr lang="es-MX" sz="2800" dirty="0"/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688A855E-D2CB-0E4B-8710-8B129A7F95F8}"/>
              </a:ext>
            </a:extLst>
          </p:cNvPr>
          <p:cNvSpPr/>
          <p:nvPr/>
        </p:nvSpPr>
        <p:spPr>
          <a:xfrm>
            <a:off x="107504" y="6314555"/>
            <a:ext cx="59394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C531FBF2-F288-9144-8247-ABE674C61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799" y="2420888"/>
            <a:ext cx="1816894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2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B55FF069-0932-7F49-A46B-9E6478CD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E3A24353-CEE3-3544-81D5-613BC5EDE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85" y="1425819"/>
            <a:ext cx="5461667" cy="45954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5DD984AF-DD66-904C-A086-921AE758B31F}"/>
              </a:ext>
            </a:extLst>
          </p:cNvPr>
          <p:cNvSpPr/>
          <p:nvPr/>
        </p:nvSpPr>
        <p:spPr>
          <a:xfrm>
            <a:off x="1398267" y="219905"/>
            <a:ext cx="39164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¿Qué hacer en caso </a:t>
            </a:r>
            <a:endParaRPr lang="es-MX" sz="2800" dirty="0" smtClean="0">
              <a:solidFill>
                <a:srgbClr val="004846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de </a:t>
            </a: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hipoperfusión?</a:t>
            </a:r>
            <a:endParaRPr lang="es-MX" sz="280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1EECA018-65AC-BD4C-B0AA-3FCB7B827594}"/>
              </a:ext>
            </a:extLst>
          </p:cNvPr>
          <p:cNvSpPr/>
          <p:nvPr/>
        </p:nvSpPr>
        <p:spPr>
          <a:xfrm>
            <a:off x="112435" y="6255457"/>
            <a:ext cx="6488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BA9D6492-E902-174B-AB36-F797728046F9}"/>
              </a:ext>
            </a:extLst>
          </p:cNvPr>
          <p:cNvSpPr txBox="1"/>
          <p:nvPr/>
        </p:nvSpPr>
        <p:spPr>
          <a:xfrm>
            <a:off x="6444208" y="2924944"/>
            <a:ext cx="2520280" cy="646331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Montserrat" panose="00000500000000000000" pitchFamily="2" charset="0"/>
              </a:rPr>
              <a:t>Saturación venosa central Baja</a:t>
            </a:r>
          </a:p>
        </p:txBody>
      </p:sp>
    </p:spTree>
    <p:extLst>
      <p:ext uri="{BB962C8B-B14F-4D97-AF65-F5344CB8AC3E}">
        <p14:creationId xmlns:p14="http://schemas.microsoft.com/office/powerpoint/2010/main" val="265515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80E964E5-2D45-404E-A756-00AEE0B4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D03591EE-BA3A-104E-9AD3-17149E35E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00808"/>
            <a:ext cx="5112568" cy="456891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34411816-7E4C-524E-B028-4EDCEF1E4FB7}"/>
              </a:ext>
            </a:extLst>
          </p:cNvPr>
          <p:cNvSpPr/>
          <p:nvPr/>
        </p:nvSpPr>
        <p:spPr>
          <a:xfrm>
            <a:off x="899592" y="650398"/>
            <a:ext cx="4131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Sospecha de hipoperfusión</a:t>
            </a:r>
            <a:endParaRPr lang="es-MX" sz="2800" dirty="0"/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DCA91E34-C757-D04D-A937-97626C66DE3C}"/>
              </a:ext>
            </a:extLst>
          </p:cNvPr>
          <p:cNvSpPr/>
          <p:nvPr/>
        </p:nvSpPr>
        <p:spPr>
          <a:xfrm>
            <a:off x="179512" y="6269724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78C497A7-FCC8-EA47-ABB5-C2808028EFD3}"/>
              </a:ext>
            </a:extLst>
          </p:cNvPr>
          <p:cNvSpPr txBox="1"/>
          <p:nvPr/>
        </p:nvSpPr>
        <p:spPr>
          <a:xfrm>
            <a:off x="6372200" y="2924944"/>
            <a:ext cx="2448272" cy="954107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Montserrat" panose="00000500000000000000" pitchFamily="2" charset="0"/>
              </a:rPr>
              <a:t>Hipotensión arterial</a:t>
            </a:r>
          </a:p>
        </p:txBody>
      </p:sp>
    </p:spTree>
    <p:extLst>
      <p:ext uri="{BB962C8B-B14F-4D97-AF65-F5344CB8AC3E}">
        <p14:creationId xmlns:p14="http://schemas.microsoft.com/office/powerpoint/2010/main" val="363859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332656"/>
            <a:ext cx="4896544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Paciente con Sepsis </a:t>
            </a:r>
            <a:endParaRPr lang="es-MX" sz="2800" dirty="0" smtClean="0">
              <a:solidFill>
                <a:srgbClr val="004846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por COVID-19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68986" y="1628800"/>
            <a:ext cx="5387852" cy="4154984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Sepsis: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Infección por </a:t>
            </a:r>
            <a:r>
              <a:rPr lang="es-MX" sz="2400" dirty="0" smtClean="0">
                <a:latin typeface="Montserrat" panose="00000500000000000000" pitchFamily="2" charset="0"/>
              </a:rPr>
              <a:t>SARS-Cov2 </a:t>
            </a:r>
            <a:r>
              <a:rPr lang="es-MX" sz="2400" dirty="0">
                <a:latin typeface="Montserrat" panose="00000500000000000000" pitchFamily="2" charset="0"/>
              </a:rPr>
              <a:t>+ 2 o más puntos </a:t>
            </a:r>
            <a:r>
              <a:rPr lang="es-MX" sz="2400" dirty="0" smtClean="0">
                <a:latin typeface="Montserrat" panose="00000500000000000000" pitchFamily="2" charset="0"/>
              </a:rPr>
              <a:t>SOFA.</a:t>
            </a:r>
            <a:endParaRPr lang="es-MX" sz="2400" dirty="0">
              <a:latin typeface="Montserrat" panose="00000500000000000000" pitchFamily="2" charset="0"/>
            </a:endParaRPr>
          </a:p>
          <a:p>
            <a:pPr algn="just"/>
            <a:endParaRPr lang="es-MX" sz="2400" dirty="0">
              <a:latin typeface="Montserrat" panose="00000500000000000000" pitchFamily="2" charset="0"/>
            </a:endParaRP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Choque séptico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Sepsis sin respuesta a </a:t>
            </a:r>
            <a:r>
              <a:rPr lang="es-MX" sz="2400" dirty="0" smtClean="0">
                <a:latin typeface="Montserrat" panose="00000500000000000000" pitchFamily="2" charset="0"/>
              </a:rPr>
              <a:t>volumen.</a:t>
            </a:r>
            <a:endParaRPr lang="es-MX" sz="2400" dirty="0">
              <a:latin typeface="Montserrat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Lactato mayor de 2mmol/L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Uso de vasopresores para TAM &gt; 65mmHg</a:t>
            </a:r>
          </a:p>
          <a:p>
            <a:endParaRPr lang="es-MX" sz="2400" dirty="0">
              <a:latin typeface="Montserrat" panose="000005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3C858123-186E-C848-8DC2-0039C217A368}"/>
              </a:ext>
            </a:extLst>
          </p:cNvPr>
          <p:cNvSpPr/>
          <p:nvPr/>
        </p:nvSpPr>
        <p:spPr>
          <a:xfrm>
            <a:off x="251520" y="6248725"/>
            <a:ext cx="588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  <a:endParaRPr lang="es-MX" sz="1200" dirty="0">
              <a:solidFill>
                <a:srgbClr val="C10000"/>
              </a:solidFill>
              <a:effectLst/>
              <a:latin typeface="Helvetica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C7117E7-62B0-774D-847E-5E3FD78F5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2132856"/>
            <a:ext cx="2596539" cy="311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3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C59CE77D-CE5E-DD4E-9E36-0529ED15A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7BDC19C-7B63-A94A-BB04-4829FCB8D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42" y="1412776"/>
            <a:ext cx="5607618" cy="46028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DC71CB61-A72D-F545-B591-CB1BA5422730}"/>
              </a:ext>
            </a:extLst>
          </p:cNvPr>
          <p:cNvSpPr txBox="1"/>
          <p:nvPr/>
        </p:nvSpPr>
        <p:spPr>
          <a:xfrm>
            <a:off x="2267744" y="724426"/>
            <a:ext cx="2484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Escala SOFA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49889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-252536" y="332656"/>
            <a:ext cx="7416824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Importancia </a:t>
            </a:r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de la sepsis </a:t>
            </a:r>
          </a:p>
          <a:p>
            <a:pPr algn="ctr"/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en COVID-19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1412776"/>
            <a:ext cx="43540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Montserrat" panose="00000500000000000000" pitchFamily="2" charset="0"/>
              </a:rPr>
              <a:t>Choque séptico</a:t>
            </a:r>
          </a:p>
          <a:p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Prevalencia: 1 al 35%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Daño miocárdico: 7 al 23% 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3C858123-186E-C848-8DC2-0039C217A368}"/>
              </a:ext>
            </a:extLst>
          </p:cNvPr>
          <p:cNvSpPr/>
          <p:nvPr/>
        </p:nvSpPr>
        <p:spPr>
          <a:xfrm>
            <a:off x="15343" y="6191964"/>
            <a:ext cx="588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  <a:endParaRPr lang="es-MX" sz="1200" dirty="0">
              <a:solidFill>
                <a:srgbClr val="C10000"/>
              </a:solidFill>
              <a:effectLst/>
              <a:latin typeface="Helvetica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5708B625-85F4-B748-BDED-4FD60428B67F}"/>
              </a:ext>
            </a:extLst>
          </p:cNvPr>
          <p:cNvSpPr txBox="1"/>
          <p:nvPr/>
        </p:nvSpPr>
        <p:spPr>
          <a:xfrm>
            <a:off x="2771800" y="3283475"/>
            <a:ext cx="324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Montserrat" panose="00000500000000000000" pitchFamily="2" charset="0"/>
              </a:rPr>
              <a:t>Factores de </a:t>
            </a:r>
            <a:r>
              <a:rPr lang="es-MX" sz="2400" dirty="0" smtClean="0">
                <a:latin typeface="Montserrat" panose="00000500000000000000" pitchFamily="2" charset="0"/>
              </a:rPr>
              <a:t>Riesgo:</a:t>
            </a:r>
            <a:endParaRPr lang="es-MX" sz="2400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Edad avanzada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 smtClean="0">
                <a:latin typeface="Montserrat" panose="00000500000000000000" pitchFamily="2" charset="0"/>
              </a:rPr>
              <a:t>Dímero </a:t>
            </a:r>
            <a:r>
              <a:rPr lang="es-MX" sz="2400" dirty="0">
                <a:latin typeface="Montserrat" panose="00000500000000000000" pitchFamily="2" charset="0"/>
              </a:rPr>
              <a:t>D elevado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Comorbilidades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DHL elevada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Linfopenia &lt;800</a:t>
            </a:r>
          </a:p>
        </p:txBody>
      </p:sp>
    </p:spTree>
    <p:extLst>
      <p:ext uri="{BB962C8B-B14F-4D97-AF65-F5344CB8AC3E}">
        <p14:creationId xmlns:p14="http://schemas.microsoft.com/office/powerpoint/2010/main" val="226249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95536" y="764704"/>
            <a:ext cx="5997352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En caso de sepsis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580EC8F5-FA73-274F-ABE5-18495C7E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37" y="1349697"/>
            <a:ext cx="5726015" cy="472758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3B2539BF-CC4E-2946-8CED-769B3CC7049D}"/>
              </a:ext>
            </a:extLst>
          </p:cNvPr>
          <p:cNvSpPr/>
          <p:nvPr/>
        </p:nvSpPr>
        <p:spPr>
          <a:xfrm>
            <a:off x="64096" y="6243145"/>
            <a:ext cx="66602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</p:spTree>
    <p:extLst>
      <p:ext uri="{BB962C8B-B14F-4D97-AF65-F5344CB8AC3E}">
        <p14:creationId xmlns:p14="http://schemas.microsoft.com/office/powerpoint/2010/main" val="160077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248481" y="625252"/>
            <a:ext cx="4619663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En caso de hipotensión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6837" y="1268760"/>
            <a:ext cx="5711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 smtClean="0">
                <a:latin typeface="Montserrat" panose="00000500000000000000" pitchFamily="2" charset="0"/>
              </a:rPr>
              <a:t>Preferir </a:t>
            </a:r>
            <a:r>
              <a:rPr lang="es-MX" sz="2000" b="1" dirty="0">
                <a:latin typeface="Montserrat" panose="00000500000000000000" pitchFamily="2" charset="0"/>
              </a:rPr>
              <a:t>uso de vasopresores vs volumen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5CC4A3B2-43FF-4644-9D77-196C26B80FDB}"/>
              </a:ext>
            </a:extLst>
          </p:cNvPr>
          <p:cNvSpPr txBox="1"/>
          <p:nvPr/>
        </p:nvSpPr>
        <p:spPr>
          <a:xfrm>
            <a:off x="104854" y="1665620"/>
            <a:ext cx="35395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Montserrat" panose="00000500000000000000" pitchFamily="2" charset="0"/>
              </a:rPr>
              <a:t>Volumen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Cristaloides sobre coloides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Hartman sobre salina al 0.9%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Montserrat" panose="00000500000000000000" pitchFamily="2" charset="0"/>
              </a:rPr>
              <a:t>3ml/kg en carga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3200" dirty="0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7B162AC9-F1A7-7046-A2C3-8BEE24A0527E}"/>
              </a:ext>
            </a:extLst>
          </p:cNvPr>
          <p:cNvSpPr txBox="1"/>
          <p:nvPr/>
        </p:nvSpPr>
        <p:spPr>
          <a:xfrm>
            <a:off x="483714" y="5157192"/>
            <a:ext cx="244290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8ml/kg en 30 minutos</a:t>
            </a:r>
          </a:p>
        </p:txBody>
      </p:sp>
      <p:sp>
        <p:nvSpPr>
          <p:cNvPr id="8" name="Flecha abajo 7">
            <a:extLst>
              <a:ext uri="{FF2B5EF4-FFF2-40B4-BE49-F238E27FC236}">
                <a16:creationId xmlns="" xmlns:a16="http://schemas.microsoft.com/office/drawing/2014/main" id="{A942D4B6-7344-324A-AD96-D50C6EF643F1}"/>
              </a:ext>
            </a:extLst>
          </p:cNvPr>
          <p:cNvSpPr/>
          <p:nvPr/>
        </p:nvSpPr>
        <p:spPr>
          <a:xfrm>
            <a:off x="1045268" y="3933056"/>
            <a:ext cx="1319793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694A59D2-A756-C24F-921A-939DF35E1EC0}"/>
              </a:ext>
            </a:extLst>
          </p:cNvPr>
          <p:cNvSpPr txBox="1"/>
          <p:nvPr/>
        </p:nvSpPr>
        <p:spPr>
          <a:xfrm>
            <a:off x="3217457" y="2420888"/>
            <a:ext cx="3511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atin typeface="Montserrat" panose="00000500000000000000" pitchFamily="2" charset="0"/>
              </a:rPr>
              <a:t>          Noradrenalina</a:t>
            </a:r>
            <a:endParaRPr lang="es-MX" sz="2400" b="1" dirty="0">
              <a:latin typeface="Montserrat" panose="00000500000000000000" pitchFamily="2" charset="0"/>
            </a:endParaRPr>
          </a:p>
          <a:p>
            <a:pPr algn="ctr"/>
            <a:r>
              <a:rPr lang="es-MX" sz="2400" dirty="0">
                <a:latin typeface="Montserrat" panose="00000500000000000000" pitchFamily="2" charset="0"/>
              </a:rPr>
              <a:t>0.05 a 3mcg/kg/minuto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0B2536EC-7929-E14E-AD19-40C35AC6D722}"/>
              </a:ext>
            </a:extLst>
          </p:cNvPr>
          <p:cNvSpPr txBox="1"/>
          <p:nvPr/>
        </p:nvSpPr>
        <p:spPr>
          <a:xfrm>
            <a:off x="3755732" y="5157192"/>
            <a:ext cx="2664296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Revalorar a los 2 minutos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A93DCDC-4E5E-594A-84A3-986EE929BBEA}"/>
              </a:ext>
            </a:extLst>
          </p:cNvPr>
          <p:cNvSpPr/>
          <p:nvPr/>
        </p:nvSpPr>
        <p:spPr>
          <a:xfrm>
            <a:off x="179512" y="6251208"/>
            <a:ext cx="69223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  <p:sp>
        <p:nvSpPr>
          <p:cNvPr id="13" name="Flecha abajo 7">
            <a:extLst>
              <a:ext uri="{FF2B5EF4-FFF2-40B4-BE49-F238E27FC236}">
                <a16:creationId xmlns="" xmlns:a16="http://schemas.microsoft.com/office/drawing/2014/main" id="{A942D4B6-7344-324A-AD96-D50C6EF643F1}"/>
              </a:ext>
            </a:extLst>
          </p:cNvPr>
          <p:cNvSpPr/>
          <p:nvPr/>
        </p:nvSpPr>
        <p:spPr>
          <a:xfrm>
            <a:off x="4427984" y="3927166"/>
            <a:ext cx="1319793" cy="1080120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356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600409" y="625252"/>
            <a:ext cx="822960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Ejemplo: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1" y="1412776"/>
            <a:ext cx="51845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Montserrat" panose="00000500000000000000" pitchFamily="2" charset="0"/>
              </a:rPr>
              <a:t>Hombre de 45 años de edad. </a:t>
            </a:r>
            <a:endParaRPr lang="es-MX" sz="2000" dirty="0" smtClean="0">
              <a:latin typeface="Montserrat" panose="00000500000000000000" pitchFamily="2" charset="0"/>
            </a:endParaRPr>
          </a:p>
          <a:p>
            <a:r>
              <a:rPr lang="es-MX" sz="2000" dirty="0" smtClean="0">
                <a:latin typeface="Montserrat" panose="00000500000000000000" pitchFamily="2" charset="0"/>
              </a:rPr>
              <a:t>Neumonía </a:t>
            </a:r>
            <a:r>
              <a:rPr lang="es-MX" sz="2000" dirty="0">
                <a:latin typeface="Montserrat" panose="00000500000000000000" pitchFamily="2" charset="0"/>
              </a:rPr>
              <a:t>grave por SARS COV 2. </a:t>
            </a:r>
            <a:endParaRPr lang="es-MX" sz="2000" dirty="0" smtClean="0">
              <a:latin typeface="Montserrat" panose="00000500000000000000" pitchFamily="2" charset="0"/>
            </a:endParaRPr>
          </a:p>
          <a:p>
            <a:r>
              <a:rPr lang="es-MX" sz="2000" dirty="0" smtClean="0">
                <a:latin typeface="Montserrat" panose="00000500000000000000" pitchFamily="2" charset="0"/>
              </a:rPr>
              <a:t>Obesidad </a:t>
            </a:r>
            <a:r>
              <a:rPr lang="es-MX" sz="2000" dirty="0">
                <a:latin typeface="Montserrat" panose="00000500000000000000" pitchFamily="2" charset="0"/>
              </a:rPr>
              <a:t>grado 1: </a:t>
            </a:r>
            <a:endParaRPr lang="es-MX" sz="2000" dirty="0" smtClean="0">
              <a:latin typeface="Montserrat" panose="00000500000000000000" pitchFamily="2" charset="0"/>
            </a:endParaRPr>
          </a:p>
          <a:p>
            <a:r>
              <a:rPr lang="es-MX" sz="2000" dirty="0" smtClean="0">
                <a:latin typeface="Montserrat" panose="00000500000000000000" pitchFamily="2" charset="0"/>
              </a:rPr>
              <a:t>TA </a:t>
            </a:r>
            <a:r>
              <a:rPr lang="es-MX" sz="2000" dirty="0">
                <a:latin typeface="Montserrat" panose="00000500000000000000" pitchFamily="2" charset="0"/>
              </a:rPr>
              <a:t>80/50, TAM 60, FC 110, FR  32, T 37. </a:t>
            </a:r>
            <a:endParaRPr lang="es-MX" sz="2000" dirty="0" smtClean="0">
              <a:latin typeface="Montserrat" panose="00000500000000000000" pitchFamily="2" charset="0"/>
            </a:endParaRPr>
          </a:p>
          <a:p>
            <a:r>
              <a:rPr lang="es-MX" sz="2000" dirty="0" smtClean="0">
                <a:latin typeface="Montserrat" panose="00000500000000000000" pitchFamily="2" charset="0"/>
              </a:rPr>
              <a:t>Índice </a:t>
            </a:r>
            <a:r>
              <a:rPr lang="es-MX" sz="2000" dirty="0">
                <a:latin typeface="Montserrat" panose="00000500000000000000" pitchFamily="2" charset="0"/>
              </a:rPr>
              <a:t>de choque 1.3</a:t>
            </a:r>
          </a:p>
          <a:p>
            <a:r>
              <a:rPr lang="es-MX" sz="2000" dirty="0">
                <a:latin typeface="Montserrat" panose="00000500000000000000" pitchFamily="2" charset="0"/>
              </a:rPr>
              <a:t>Peso: 80kg. Talla 1.60.  IMC 31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BC3408EC-DD4C-FB4A-A3B7-19FF193C6F22}"/>
              </a:ext>
            </a:extLst>
          </p:cNvPr>
          <p:cNvSpPr txBox="1"/>
          <p:nvPr/>
        </p:nvSpPr>
        <p:spPr>
          <a:xfrm>
            <a:off x="395536" y="3068960"/>
            <a:ext cx="5688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  <a:p>
            <a:endParaRPr lang="es-MX" dirty="0"/>
          </a:p>
          <a:p>
            <a:r>
              <a:rPr lang="es-MX" sz="1400" b="1" dirty="0"/>
              <a:t>Tensión arterial media: </a:t>
            </a:r>
            <a:r>
              <a:rPr lang="es-MX" sz="1400" dirty="0"/>
              <a:t>2 veces la TA diastólica + sistólica/ 3= 180/3= 60</a:t>
            </a:r>
          </a:p>
          <a:p>
            <a:r>
              <a:rPr lang="es-MX" sz="1400" b="1" dirty="0"/>
              <a:t>Índice de choque: </a:t>
            </a:r>
            <a:r>
              <a:rPr lang="es-MX" sz="1400" dirty="0"/>
              <a:t>FC/TAS= 110/80=  1.3</a:t>
            </a:r>
          </a:p>
          <a:p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BD384D1D-ABB1-CB4F-B588-445D7BAF1E89}"/>
              </a:ext>
            </a:extLst>
          </p:cNvPr>
          <p:cNvSpPr txBox="1"/>
          <p:nvPr/>
        </p:nvSpPr>
        <p:spPr>
          <a:xfrm>
            <a:off x="395536" y="5541711"/>
            <a:ext cx="201622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3ml x 80= 240ml Hartman carga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A37EBBC2-98A3-F049-BDD2-29E789CC0B9C}"/>
              </a:ext>
            </a:extLst>
          </p:cNvPr>
          <p:cNvSpPr txBox="1"/>
          <p:nvPr/>
        </p:nvSpPr>
        <p:spPr>
          <a:xfrm>
            <a:off x="2575532" y="5373216"/>
            <a:ext cx="3403383" cy="1169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1400" b="1" dirty="0"/>
              <a:t>Noradrenalina</a:t>
            </a:r>
          </a:p>
          <a:p>
            <a:r>
              <a:rPr lang="es-MX" sz="1400" dirty="0"/>
              <a:t>0.2 x 80= 16 / 1.3= 12.6 ml hora</a:t>
            </a:r>
          </a:p>
          <a:p>
            <a:r>
              <a:rPr lang="es-MX" sz="1400" dirty="0"/>
              <a:t>Dilución convencional: 2 ampolletas en 100ml de solución glucosada al 5%</a:t>
            </a:r>
          </a:p>
          <a:p>
            <a:r>
              <a:rPr lang="es-MX" sz="1400" dirty="0"/>
              <a:t>Constante de dilución: 1.3</a:t>
            </a:r>
          </a:p>
        </p:txBody>
      </p:sp>
      <p:sp>
        <p:nvSpPr>
          <p:cNvPr id="11" name="Flecha abajo 7">
            <a:extLst>
              <a:ext uri="{FF2B5EF4-FFF2-40B4-BE49-F238E27FC236}">
                <a16:creationId xmlns="" xmlns:a16="http://schemas.microsoft.com/office/drawing/2014/main" id="{A942D4B6-7344-324A-AD96-D50C6EF643F1}"/>
              </a:ext>
            </a:extLst>
          </p:cNvPr>
          <p:cNvSpPr/>
          <p:nvPr/>
        </p:nvSpPr>
        <p:spPr>
          <a:xfrm>
            <a:off x="743751" y="4181190"/>
            <a:ext cx="1319793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 abajo 7">
            <a:extLst>
              <a:ext uri="{FF2B5EF4-FFF2-40B4-BE49-F238E27FC236}">
                <a16:creationId xmlns="" xmlns:a16="http://schemas.microsoft.com/office/drawing/2014/main" id="{A942D4B6-7344-324A-AD96-D50C6EF643F1}"/>
              </a:ext>
            </a:extLst>
          </p:cNvPr>
          <p:cNvSpPr/>
          <p:nvPr/>
        </p:nvSpPr>
        <p:spPr>
          <a:xfrm>
            <a:off x="3779912" y="4181190"/>
            <a:ext cx="1319793" cy="1080120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911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51663" y="332656"/>
            <a:ext cx="5544616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Consideraciones respecto </a:t>
            </a:r>
            <a:endParaRPr lang="es-MX" sz="2800" dirty="0" smtClean="0">
              <a:solidFill>
                <a:srgbClr val="004846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al </a:t>
            </a: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uso de líquidos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1484784"/>
            <a:ext cx="5688632" cy="4524315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Evitar administrar &gt; 2.5 l el primer </a:t>
            </a:r>
            <a:r>
              <a:rPr lang="es-MX" sz="2400" dirty="0" smtClean="0">
                <a:latin typeface="Montserrat" panose="00000500000000000000" pitchFamily="2" charset="0"/>
              </a:rPr>
              <a:t>día.</a:t>
            </a:r>
            <a:endParaRPr lang="es-MX" sz="2400" dirty="0">
              <a:latin typeface="Montserrat" panose="00000500000000000000" pitchFamily="2" charset="0"/>
            </a:endParaRPr>
          </a:p>
          <a:p>
            <a:pPr marL="457200" indent="-457200">
              <a:buAutoNum type="arabicPeriod"/>
            </a:pPr>
            <a:r>
              <a:rPr lang="es-MX" sz="2400" dirty="0" smtClean="0">
                <a:latin typeface="Montserrat" panose="00000500000000000000" pitchFamily="2" charset="0"/>
              </a:rPr>
              <a:t>Evitar el </a:t>
            </a:r>
            <a:r>
              <a:rPr lang="es-MX" sz="2400" dirty="0">
                <a:latin typeface="Montserrat" panose="00000500000000000000" pitchFamily="2" charset="0"/>
              </a:rPr>
              <a:t>balance </a:t>
            </a:r>
            <a:r>
              <a:rPr lang="es-MX" sz="2400" dirty="0" smtClean="0">
                <a:latin typeface="Montserrat" panose="00000500000000000000" pitchFamily="2" charset="0"/>
              </a:rPr>
              <a:t>positivo.</a:t>
            </a:r>
            <a:endParaRPr lang="es-MX" sz="2400" dirty="0">
              <a:latin typeface="Montserrat" panose="00000500000000000000" pitchFamily="2" charset="0"/>
            </a:endParaRPr>
          </a:p>
          <a:p>
            <a:pPr marL="457200" indent="-457200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Mortalidad aumenta 10% por cada </a:t>
            </a:r>
            <a:r>
              <a:rPr lang="es-MX" sz="2400" dirty="0" smtClean="0">
                <a:latin typeface="Montserrat" panose="00000500000000000000" pitchFamily="2" charset="0"/>
              </a:rPr>
              <a:t>litro.</a:t>
            </a:r>
            <a:endParaRPr lang="es-MX" sz="2400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Descontinuar líquidos de mantenimiento.</a:t>
            </a:r>
          </a:p>
          <a:p>
            <a:pPr marL="342900" indent="-342900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Dilución de medicamentos en la menor cantidad.</a:t>
            </a:r>
          </a:p>
          <a:p>
            <a:pPr marL="342900" indent="-342900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No limitar nutrición enteral.</a:t>
            </a:r>
          </a:p>
          <a:p>
            <a:pPr marL="342900" indent="-342900">
              <a:buAutoNum type="arabicPeriod"/>
            </a:pPr>
            <a:r>
              <a:rPr lang="es-MX" sz="2400" dirty="0">
                <a:latin typeface="Montserrat" panose="00000500000000000000" pitchFamily="2" charset="0"/>
              </a:rPr>
              <a:t>Uso de vasopresores de forma temprana.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26E3E691-602B-5449-9488-9D407ADEB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594" y="2894944"/>
            <a:ext cx="2535932" cy="18034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42F267D8-CADA-9E4C-A653-74890F8B1676}"/>
              </a:ext>
            </a:extLst>
          </p:cNvPr>
          <p:cNvSpPr/>
          <p:nvPr/>
        </p:nvSpPr>
        <p:spPr>
          <a:xfrm>
            <a:off x="0" y="6189436"/>
            <a:ext cx="88074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</p:spTree>
    <p:extLst>
      <p:ext uri="{BB962C8B-B14F-4D97-AF65-F5344CB8AC3E}">
        <p14:creationId xmlns:p14="http://schemas.microsoft.com/office/powerpoint/2010/main" val="399937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600409" y="625252"/>
            <a:ext cx="822960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Paciente con Oliguria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1120483-C550-304B-8DD9-7C4060969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5862444" cy="180502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2AF84CB9-1A25-A344-9861-33B5E62F1FFD}"/>
              </a:ext>
            </a:extLst>
          </p:cNvPr>
          <p:cNvSpPr txBox="1"/>
          <p:nvPr/>
        </p:nvSpPr>
        <p:spPr>
          <a:xfrm>
            <a:off x="357858" y="4077072"/>
            <a:ext cx="57263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anose="00000500000000000000" pitchFamily="2" charset="0"/>
              </a:rPr>
              <a:t>Prueba de estrés con furosemide</a:t>
            </a:r>
          </a:p>
          <a:p>
            <a:endParaRPr lang="es-MX" dirty="0">
              <a:latin typeface="Montserrat" panose="00000500000000000000" pitchFamily="2" charset="0"/>
            </a:endParaRPr>
          </a:p>
          <a:p>
            <a:r>
              <a:rPr lang="es-MX" dirty="0">
                <a:latin typeface="Montserrat" panose="00000500000000000000" pitchFamily="2" charset="0"/>
              </a:rPr>
              <a:t>1mg/kg/peso bolo y revalorar a las 2 horas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Uresis &gt; 200ml respondedor a diurético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&lt; 200ml dar un bolo de 100mg IV y revalorar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3F16346D-D060-6149-8399-FE403C6EF96A}"/>
              </a:ext>
            </a:extLst>
          </p:cNvPr>
          <p:cNvSpPr txBox="1"/>
          <p:nvPr/>
        </p:nvSpPr>
        <p:spPr>
          <a:xfrm>
            <a:off x="6263680" y="3717032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Creatinina =&gt; 3mg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Acidosis metabólica refractaria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ECF9DE84-FBC8-4946-A802-9DCB7F514DE2}"/>
              </a:ext>
            </a:extLst>
          </p:cNvPr>
          <p:cNvSpPr txBox="1"/>
          <p:nvPr/>
        </p:nvSpPr>
        <p:spPr>
          <a:xfrm>
            <a:off x="6372201" y="5834149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Montserrat" panose="00000500000000000000" pitchFamily="2" charset="0"/>
              </a:rPr>
              <a:t>Hemodiálisis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388C022-1318-414F-8C5D-04542D1BF106}"/>
              </a:ext>
            </a:extLst>
          </p:cNvPr>
          <p:cNvSpPr/>
          <p:nvPr/>
        </p:nvSpPr>
        <p:spPr>
          <a:xfrm>
            <a:off x="179512" y="6307231"/>
            <a:ext cx="57983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  <p:sp>
        <p:nvSpPr>
          <p:cNvPr id="12" name="Flecha abajo 7">
            <a:extLst>
              <a:ext uri="{FF2B5EF4-FFF2-40B4-BE49-F238E27FC236}">
                <a16:creationId xmlns="" xmlns:a16="http://schemas.microsoft.com/office/drawing/2014/main" id="{A942D4B6-7344-324A-AD96-D50C6EF643F1}"/>
              </a:ext>
            </a:extLst>
          </p:cNvPr>
          <p:cNvSpPr/>
          <p:nvPr/>
        </p:nvSpPr>
        <p:spPr>
          <a:xfrm>
            <a:off x="6996623" y="4751278"/>
            <a:ext cx="1319793" cy="1080120"/>
          </a:xfrm>
          <a:prstGeom prst="downArrow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39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47436" y="661505"/>
            <a:ext cx="5184576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Paciente con SIRA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534181" y="2132856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Montserrat" panose="00000500000000000000" pitchFamily="2" charset="0"/>
              </a:rPr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258296C8-89AB-C846-BA11-616353295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360359"/>
            <a:ext cx="5720425" cy="480494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0AE9BEA-B7EE-AF4E-8AAC-57BC4744A9C3}"/>
              </a:ext>
            </a:extLst>
          </p:cNvPr>
          <p:cNvSpPr txBox="1"/>
          <p:nvPr/>
        </p:nvSpPr>
        <p:spPr>
          <a:xfrm>
            <a:off x="6228184" y="1916832"/>
            <a:ext cx="27297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Montserrat" panose="00000500000000000000" pitchFamily="2" charset="0"/>
              </a:rPr>
              <a:t>Momentos Críticos hemodinámicos</a:t>
            </a:r>
          </a:p>
          <a:p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Vasocontricción pulmonar </a:t>
            </a:r>
            <a:r>
              <a:rPr lang="es-MX" dirty="0" smtClean="0">
                <a:latin typeface="Montserrat" panose="00000500000000000000" pitchFamily="2" charset="0"/>
              </a:rPr>
              <a:t>hipóxica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Tormenta de </a:t>
            </a:r>
            <a:r>
              <a:rPr lang="es-MX" dirty="0" smtClean="0">
                <a:latin typeface="Montserrat" panose="00000500000000000000" pitchFamily="2" charset="0"/>
              </a:rPr>
              <a:t>citocinas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Eventos </a:t>
            </a:r>
            <a:r>
              <a:rPr lang="es-MX" dirty="0" smtClean="0">
                <a:latin typeface="Montserrat" panose="00000500000000000000" pitchFamily="2" charset="0"/>
              </a:rPr>
              <a:t>trombóticos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Choque </a:t>
            </a:r>
            <a:r>
              <a:rPr lang="es-MX" dirty="0" smtClean="0">
                <a:latin typeface="Montserrat" panose="00000500000000000000" pitchFamily="2" charset="0"/>
              </a:rPr>
              <a:t>cardiogénico</a:t>
            </a:r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53401A7B-62B1-4242-B44F-C7963EECAA13}"/>
              </a:ext>
            </a:extLst>
          </p:cNvPr>
          <p:cNvSpPr/>
          <p:nvPr/>
        </p:nvSpPr>
        <p:spPr>
          <a:xfrm>
            <a:off x="179512" y="6305469"/>
            <a:ext cx="56325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b="1" dirty="0">
                <a:solidFill>
                  <a:srgbClr val="5A5A5A"/>
                </a:solidFill>
                <a:latin typeface="Helvetica" pitchFamily="2" charset="0"/>
              </a:rPr>
              <a:t>N Engl J Med 2017;377:562-72</a:t>
            </a:r>
            <a:endParaRPr lang="es-MX" sz="1200" b="1" dirty="0">
              <a:solidFill>
                <a:srgbClr val="5A5A5A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13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2482" y="714167"/>
            <a:ext cx="822960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dirty="0">
                <a:solidFill>
                  <a:srgbClr val="004846"/>
                </a:solidFill>
                <a:latin typeface="Montserrat SemiBold" panose="00000700000000000000" pitchFamily="2" charset="0"/>
              </a:rPr>
              <a:t>Sospecha de </a:t>
            </a:r>
            <a:r>
              <a:rPr lang="es-MX" sz="2400" i="1" dirty="0">
                <a:solidFill>
                  <a:srgbClr val="004846"/>
                </a:solidFill>
                <a:latin typeface="Montserrat SemiBold" panose="00000700000000000000" pitchFamily="2" charset="0"/>
              </a:rPr>
              <a:t>C</a:t>
            </a:r>
            <a:r>
              <a:rPr lang="es-MX" sz="2400" i="1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or </a:t>
            </a:r>
            <a:r>
              <a:rPr lang="es-MX" sz="2400" i="1" dirty="0">
                <a:solidFill>
                  <a:srgbClr val="004846"/>
                </a:solidFill>
                <a:latin typeface="Montserrat SemiBold" panose="00000700000000000000" pitchFamily="2" charset="0"/>
              </a:rPr>
              <a:t>p</a:t>
            </a:r>
            <a:r>
              <a:rPr lang="es-MX" sz="2400" i="1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ulmonale </a:t>
            </a:r>
            <a:r>
              <a:rPr lang="es-MX" sz="2400" dirty="0">
                <a:solidFill>
                  <a:srgbClr val="004846"/>
                </a:solidFill>
                <a:latin typeface="Montserrat SemiBold" panose="00000700000000000000" pitchFamily="2" charset="0"/>
              </a:rPr>
              <a:t>en SIRA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EDE88DE-DBF9-4247-8D13-A80A465A5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31" y="1264949"/>
            <a:ext cx="5715000" cy="484234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844020F-9F8E-7F42-A6BC-50C006C823E7}"/>
              </a:ext>
            </a:extLst>
          </p:cNvPr>
          <p:cNvSpPr txBox="1"/>
          <p:nvPr/>
        </p:nvSpPr>
        <p:spPr>
          <a:xfrm>
            <a:off x="6300192" y="1425119"/>
            <a:ext cx="25298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Mantener PaCO2 &lt; 48mmhg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Presión Meseta &lt; 24 cmH2O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Driving Presure &lt; 13 cmH2O</a:t>
            </a:r>
          </a:p>
          <a:p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3AC8FED9-921D-3E48-9FDA-16D3A77C8024}"/>
              </a:ext>
            </a:extLst>
          </p:cNvPr>
          <p:cNvSpPr txBox="1"/>
          <p:nvPr/>
        </p:nvSpPr>
        <p:spPr>
          <a:xfrm>
            <a:off x="6300192" y="4978042"/>
            <a:ext cx="2529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Montserrat" panose="00000500000000000000" pitchFamily="2" charset="0"/>
              </a:rPr>
              <a:t>Protección </a:t>
            </a:r>
            <a:r>
              <a:rPr lang="es-MX" b="1" dirty="0" smtClean="0">
                <a:latin typeface="Montserrat" panose="00000500000000000000" pitchFamily="2" charset="0"/>
              </a:rPr>
              <a:t>del ventrículo </a:t>
            </a:r>
            <a:r>
              <a:rPr lang="es-MX" b="1" dirty="0">
                <a:latin typeface="Montserrat" panose="00000500000000000000" pitchFamily="2" charset="0"/>
              </a:rPr>
              <a:t>derecho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F5809E5C-424D-724F-9D74-AC8E850BD527}"/>
              </a:ext>
            </a:extLst>
          </p:cNvPr>
          <p:cNvSpPr txBox="1"/>
          <p:nvPr/>
        </p:nvSpPr>
        <p:spPr>
          <a:xfrm>
            <a:off x="1534180" y="6128964"/>
            <a:ext cx="2965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Positivo &gt; 2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83967340-1054-1A4F-87FF-6B388E965402}"/>
              </a:ext>
            </a:extLst>
          </p:cNvPr>
          <p:cNvSpPr/>
          <p:nvPr/>
        </p:nvSpPr>
        <p:spPr>
          <a:xfrm>
            <a:off x="3686836" y="6128964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solidFill>
                  <a:srgbClr val="00009A"/>
                </a:solidFill>
                <a:latin typeface="Helvetica" pitchFamily="2" charset="0"/>
              </a:rPr>
              <a:t>Guía para la Atención del Paciente Crítico con Infección por COViD-19 </a:t>
            </a:r>
            <a:r>
              <a:rPr lang="es-MX" sz="1200" dirty="0">
                <a:solidFill>
                  <a:srgbClr val="C10000"/>
                </a:solidFill>
                <a:latin typeface="Helvetica" pitchFamily="2" charset="0"/>
              </a:rPr>
              <a:t>COMMEC</a:t>
            </a:r>
          </a:p>
        </p:txBody>
      </p:sp>
      <p:sp>
        <p:nvSpPr>
          <p:cNvPr id="11" name="Flecha abajo 7">
            <a:extLst>
              <a:ext uri="{FF2B5EF4-FFF2-40B4-BE49-F238E27FC236}">
                <a16:creationId xmlns="" xmlns:a16="http://schemas.microsoft.com/office/drawing/2014/main" id="{A942D4B6-7344-324A-AD96-D50C6EF643F1}"/>
              </a:ext>
            </a:extLst>
          </p:cNvPr>
          <p:cNvSpPr/>
          <p:nvPr/>
        </p:nvSpPr>
        <p:spPr>
          <a:xfrm>
            <a:off x="6905203" y="3671158"/>
            <a:ext cx="1319793" cy="1080120"/>
          </a:xfrm>
          <a:prstGeom prst="downArrow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603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8C83C05B-1AAC-4443-AF0D-D5D86701A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9A88A26-FD35-8B41-B092-125B6A8D1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64" y="1640879"/>
            <a:ext cx="5942334" cy="412374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8D81F3FA-E89C-3A4F-BDB7-B52626088343}"/>
              </a:ext>
            </a:extLst>
          </p:cNvPr>
          <p:cNvSpPr/>
          <p:nvPr/>
        </p:nvSpPr>
        <p:spPr>
          <a:xfrm>
            <a:off x="1187624" y="650314"/>
            <a:ext cx="4132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Protección Pulmonar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342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-561256" y="632348"/>
            <a:ext cx="822960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Ejemplo SIRA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17145E27-8E32-8C47-B1F2-0E015C22B251}"/>
              </a:ext>
            </a:extLst>
          </p:cNvPr>
          <p:cNvSpPr txBox="1"/>
          <p:nvPr/>
        </p:nvSpPr>
        <p:spPr>
          <a:xfrm>
            <a:off x="6770914" y="1988840"/>
            <a:ext cx="2373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MX" b="1" dirty="0"/>
              <a:t>Acidosis respiratoria</a:t>
            </a:r>
          </a:p>
          <a:p>
            <a:pPr marL="342900" indent="-342900">
              <a:buAutoNum type="arabicPeriod"/>
            </a:pPr>
            <a:r>
              <a:rPr lang="es-MX" b="1" dirty="0"/>
              <a:t>SIRA moderado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0F3CBC6-5123-7A47-A821-317EC3DE4B17}"/>
              </a:ext>
            </a:extLst>
          </p:cNvPr>
          <p:cNvSpPr txBox="1"/>
          <p:nvPr/>
        </p:nvSpPr>
        <p:spPr>
          <a:xfrm>
            <a:off x="6403435" y="3349352"/>
            <a:ext cx="2529818" cy="2031325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endParaRPr lang="es-MX" dirty="0"/>
          </a:p>
          <a:p>
            <a:r>
              <a:rPr lang="es-MX" dirty="0"/>
              <a:t>PaCO2 ideal: 40-48</a:t>
            </a:r>
          </a:p>
          <a:p>
            <a:r>
              <a:rPr lang="es-MX" dirty="0"/>
              <a:t>PaO2 ideal: 60 a 80</a:t>
            </a:r>
          </a:p>
          <a:p>
            <a:r>
              <a:rPr lang="es-MX" dirty="0"/>
              <a:t>Sat O2 ideal: 88-94%</a:t>
            </a:r>
          </a:p>
          <a:p>
            <a:r>
              <a:rPr lang="es-MX" dirty="0"/>
              <a:t>PAO2 normal: 102mmhg</a:t>
            </a:r>
          </a:p>
          <a:p>
            <a:r>
              <a:rPr lang="es-MX" dirty="0"/>
              <a:t>P (A-a)02 normal: 10 hasta 60mmhg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F7B4285-0583-964E-9962-940C5FC153C9}"/>
              </a:ext>
            </a:extLst>
          </p:cNvPr>
          <p:cNvSpPr txBox="1"/>
          <p:nvPr/>
        </p:nvSpPr>
        <p:spPr>
          <a:xfrm>
            <a:off x="2771800" y="424722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FR: 20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2D59A322-A326-5445-B558-58D55EE72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04" y="1196752"/>
            <a:ext cx="4104456" cy="526444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6F1F335A-5743-6F40-A90A-AD1DC01935F6}"/>
              </a:ext>
            </a:extLst>
          </p:cNvPr>
          <p:cNvSpPr txBox="1"/>
          <p:nvPr/>
        </p:nvSpPr>
        <p:spPr>
          <a:xfrm>
            <a:off x="3059832" y="424722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FR 20</a:t>
            </a:r>
          </a:p>
        </p:txBody>
      </p:sp>
    </p:spTree>
    <p:extLst>
      <p:ext uri="{BB962C8B-B14F-4D97-AF65-F5344CB8AC3E}">
        <p14:creationId xmlns:p14="http://schemas.microsoft.com/office/powerpoint/2010/main" val="29215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A69F9203-6EAF-114C-8A07-1E59C3309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223BE6F9-1FE4-9D4C-9C42-FDCF1DBB10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396552" y="692696"/>
            <a:ext cx="8229600" cy="67018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Resultado</a:t>
            </a: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>
                <a:solidFill>
                  <a:srgbClr val="005A58"/>
                </a:solidFill>
              </a:rPr>
              <a:t/>
            </a:r>
            <a:br>
              <a:rPr lang="es-MX" sz="2800" dirty="0">
                <a:solidFill>
                  <a:srgbClr val="005A58"/>
                </a:solidFill>
              </a:rPr>
            </a:b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274BAAD3-F65C-854A-9D96-3EFC64A815CA}"/>
              </a:ext>
            </a:extLst>
          </p:cNvPr>
          <p:cNvSpPr txBox="1"/>
          <p:nvPr/>
        </p:nvSpPr>
        <p:spPr>
          <a:xfrm>
            <a:off x="363866" y="1890357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Ajustar Frecuencia respiratoria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FD23AB75-BA91-604A-8B6A-F22441D518B6}"/>
              </a:ext>
            </a:extLst>
          </p:cNvPr>
          <p:cNvSpPr txBox="1"/>
          <p:nvPr/>
        </p:nvSpPr>
        <p:spPr>
          <a:xfrm>
            <a:off x="251520" y="2996952"/>
            <a:ext cx="5800978" cy="1015663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Frecuencia </a:t>
            </a:r>
            <a:r>
              <a:rPr lang="es-MX" sz="2000" dirty="0"/>
              <a:t>respiratoria actual x PaCO2 reportada</a:t>
            </a:r>
          </a:p>
          <a:p>
            <a:r>
              <a:rPr lang="es-MX" sz="2000" dirty="0"/>
              <a:t>_______________________________________</a:t>
            </a:r>
          </a:p>
          <a:p>
            <a:pPr algn="ctr"/>
            <a:r>
              <a:rPr lang="es-MX" sz="2000" dirty="0"/>
              <a:t>PaCO2 deseada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8777C9F6-2561-E648-B3E0-5E0910A66D8E}"/>
              </a:ext>
            </a:extLst>
          </p:cNvPr>
          <p:cNvSpPr txBox="1"/>
          <p:nvPr/>
        </p:nvSpPr>
        <p:spPr>
          <a:xfrm>
            <a:off x="111838" y="4514029"/>
            <a:ext cx="61926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 </a:t>
            </a:r>
            <a:r>
              <a:rPr lang="es-MX" sz="2800" dirty="0"/>
              <a:t>20 x 62= 1240 / 45=  27</a:t>
            </a:r>
          </a:p>
          <a:p>
            <a:pPr algn="ctr"/>
            <a:endParaRPr lang="es-MX" sz="2800" dirty="0"/>
          </a:p>
          <a:p>
            <a:pPr algn="ctr"/>
            <a:r>
              <a:rPr lang="es-MX" sz="2800" b="1" dirty="0"/>
              <a:t>Requiere Frecuencia respiratoria de 27 </a:t>
            </a:r>
          </a:p>
        </p:txBody>
      </p:sp>
    </p:spTree>
    <p:extLst>
      <p:ext uri="{BB962C8B-B14F-4D97-AF65-F5344CB8AC3E}">
        <p14:creationId xmlns:p14="http://schemas.microsoft.com/office/powerpoint/2010/main" val="281088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600409" y="625252"/>
            <a:ext cx="822960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Caso Clínico 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FCF2CC7-AC04-9545-9AF2-F98A8B9DB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336204"/>
            <a:ext cx="5531331" cy="502017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019356D6-E77B-7B47-B89A-666F401E4A5E}"/>
              </a:ext>
            </a:extLst>
          </p:cNvPr>
          <p:cNvSpPr txBox="1"/>
          <p:nvPr/>
        </p:nvSpPr>
        <p:spPr>
          <a:xfrm>
            <a:off x="6228184" y="155679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MX" b="1" dirty="0"/>
              <a:t>Acidosis metabólica leve</a:t>
            </a:r>
          </a:p>
          <a:p>
            <a:pPr marL="342900" indent="-342900">
              <a:buAutoNum type="arabicPeriod"/>
            </a:pPr>
            <a:r>
              <a:rPr lang="es-MX" b="1" dirty="0"/>
              <a:t>Hiperoxemia</a:t>
            </a:r>
          </a:p>
          <a:p>
            <a:pPr marL="342900" indent="-342900">
              <a:buAutoNum type="arabicPeriod"/>
            </a:pPr>
            <a:r>
              <a:rPr lang="es-MX" b="1" dirty="0"/>
              <a:t>SIRA moderado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3815F631-333C-4E40-BEA8-B5A8A2C5F075}"/>
              </a:ext>
            </a:extLst>
          </p:cNvPr>
          <p:cNvSpPr txBox="1"/>
          <p:nvPr/>
        </p:nvSpPr>
        <p:spPr>
          <a:xfrm>
            <a:off x="6228184" y="3068960"/>
            <a:ext cx="2601825" cy="2031325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r>
              <a:rPr lang="es-MX" dirty="0"/>
              <a:t>IK= Pao2/FIo2</a:t>
            </a:r>
          </a:p>
          <a:p>
            <a:r>
              <a:rPr lang="es-MX" dirty="0"/>
              <a:t>97/0.6= 161.6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PaO ideal 70/162= 0.43</a:t>
            </a:r>
          </a:p>
          <a:p>
            <a:endParaRPr lang="es-MX" dirty="0"/>
          </a:p>
          <a:p>
            <a:r>
              <a:rPr lang="es-MX" dirty="0"/>
              <a:t>Bajar FIO2 43% </a:t>
            </a:r>
          </a:p>
        </p:txBody>
      </p:sp>
    </p:spTree>
    <p:extLst>
      <p:ext uri="{BB962C8B-B14F-4D97-AF65-F5344CB8AC3E}">
        <p14:creationId xmlns:p14="http://schemas.microsoft.com/office/powerpoint/2010/main" val="40290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C3B748AD-39ED-624A-BC61-9CC7507A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1D521038-6A72-4E46-AD34-235166CA9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18" y="1514509"/>
            <a:ext cx="4064000" cy="4064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689868C-5640-264E-BB22-61E0C0774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1" y="2564904"/>
            <a:ext cx="2695847" cy="269584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6926DD51-206A-3045-9D4B-0E2EAA34E52A}"/>
              </a:ext>
            </a:extLst>
          </p:cNvPr>
          <p:cNvSpPr/>
          <p:nvPr/>
        </p:nvSpPr>
        <p:spPr>
          <a:xfrm>
            <a:off x="931818" y="592459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Cuidado con la PEEP 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77F6386B-EB25-8E4D-8002-7B87DCCAA23C}"/>
              </a:ext>
            </a:extLst>
          </p:cNvPr>
          <p:cNvSpPr txBox="1"/>
          <p:nvPr/>
        </p:nvSpPr>
        <p:spPr>
          <a:xfrm>
            <a:off x="639842" y="5578508"/>
            <a:ext cx="435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Idealmente entre 8 y 15</a:t>
            </a:r>
          </a:p>
          <a:p>
            <a:pPr algn="ctr"/>
            <a:r>
              <a:rPr lang="es-MX" b="1" dirty="0"/>
              <a:t>&gt; 15 no mejora la mortalidad</a:t>
            </a:r>
          </a:p>
        </p:txBody>
      </p:sp>
    </p:spTree>
    <p:extLst>
      <p:ext uri="{BB962C8B-B14F-4D97-AF65-F5344CB8AC3E}">
        <p14:creationId xmlns:p14="http://schemas.microsoft.com/office/powerpoint/2010/main" val="267839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259632" y="332656"/>
            <a:ext cx="4536504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Recomendaciones </a:t>
            </a:r>
            <a:endParaRPr lang="es-MX" sz="2800" dirty="0" smtClean="0">
              <a:solidFill>
                <a:srgbClr val="004846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Surviving </a:t>
            </a: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Sepsis </a:t>
            </a:r>
            <a:r>
              <a:rPr lang="es-MX" dirty="0">
                <a:solidFill>
                  <a:srgbClr val="005A58"/>
                </a:solidFill>
              </a:rPr>
              <a:t/>
            </a:r>
            <a:br>
              <a:rPr lang="es-MX" dirty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534181" y="2132856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Montserrat" panose="00000500000000000000" pitchFamily="2" charset="0"/>
              </a:rPr>
              <a:t>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57EC620D-5E76-5B44-B172-8AAD7ACB4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215004"/>
              </p:ext>
            </p:extLst>
          </p:nvPr>
        </p:nvGraphicFramePr>
        <p:xfrm>
          <a:off x="275609" y="1254760"/>
          <a:ext cx="576064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1253">
                  <a:extLst>
                    <a:ext uri="{9D8B030D-6E8A-4147-A177-3AD203B41FA5}">
                      <a16:colId xmlns="" xmlns:a16="http://schemas.microsoft.com/office/drawing/2014/main" val="638441458"/>
                    </a:ext>
                  </a:extLst>
                </a:gridCol>
                <a:gridCol w="1519387">
                  <a:extLst>
                    <a:ext uri="{9D8B030D-6E8A-4147-A177-3AD203B41FA5}">
                      <a16:colId xmlns="" xmlns:a16="http://schemas.microsoft.com/office/drawing/2014/main" val="3541204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Recomendación</a:t>
                      </a:r>
                    </a:p>
                  </a:txBody>
                  <a:tcPr>
                    <a:solidFill>
                      <a:srgbClr val="0048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Calidad</a:t>
                      </a:r>
                    </a:p>
                    <a:p>
                      <a:r>
                        <a:rPr lang="es-MX" sz="1400" dirty="0" smtClean="0"/>
                        <a:t> </a:t>
                      </a:r>
                      <a:r>
                        <a:rPr lang="es-MX" sz="1400" dirty="0"/>
                        <a:t>evidencia</a:t>
                      </a:r>
                    </a:p>
                  </a:txBody>
                  <a:tcPr>
                    <a:solidFill>
                      <a:srgbClr val="00484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704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1. COVID y choque: usar parametros dinámicos para evaluar respuesta a líquidos.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 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15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2. Emplear estrategia conservadora de uso de líquidos.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3669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3. Preferir cristaloides VS coloides.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0009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4. Norepinefrina como primer vasocontrictor.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201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5. No emplear albúmina para resucitación inicial.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068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6. No emplear dopamina.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tx1"/>
                          </a:solidFill>
                        </a:rPr>
                        <a:t>Fuerte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325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7. Emplear vasopresina si no hay respuesta a norepinefrina.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759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8. Mantener PAM &gt; 65mmhg y no mayor de 90mmHg.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179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9. Pacientes con disfunción cardiaca pese a optimización de líquidos y norepinefrina considerar uso de dobutamina.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308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/>
                        <a:t>10. Adultos con choque refractario considerar uso de esteroides. Hidrocortisona 200mg día.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Débil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071065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6F40F11E-7629-9D4D-8EC6-60196F315847}"/>
              </a:ext>
            </a:extLst>
          </p:cNvPr>
          <p:cNvSpPr txBox="1"/>
          <p:nvPr/>
        </p:nvSpPr>
        <p:spPr>
          <a:xfrm>
            <a:off x="-336459" y="6274765"/>
            <a:ext cx="4248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/>
              <a:t>Critical Care 2020:48,6.</a:t>
            </a:r>
          </a:p>
        </p:txBody>
      </p:sp>
    </p:spTree>
    <p:extLst>
      <p:ext uri="{BB962C8B-B14F-4D97-AF65-F5344CB8AC3E}">
        <p14:creationId xmlns:p14="http://schemas.microsoft.com/office/powerpoint/2010/main" val="27476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B945EF63-16BB-C34D-B594-0A76592F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3ED3F974-9BC5-F64D-AC30-0ECA383D4CBA}"/>
              </a:ext>
            </a:extLst>
          </p:cNvPr>
          <p:cNvSpPr/>
          <p:nvPr/>
        </p:nvSpPr>
        <p:spPr>
          <a:xfrm>
            <a:off x="899592" y="476672"/>
            <a:ext cx="22124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Conclusiones</a:t>
            </a:r>
            <a:r>
              <a:rPr lang="es-MX" sz="4000" dirty="0">
                <a:solidFill>
                  <a:srgbClr val="004846"/>
                </a:solidFill>
                <a:latin typeface="Montserrat SemiBold" panose="00000700000000000000" pitchFamily="2" charset="0"/>
              </a:rPr>
              <a:t> </a:t>
            </a:r>
            <a:endParaRPr lang="es-MX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401EF48-7A2D-734A-BC56-D0D8D3F2D2EA}"/>
              </a:ext>
            </a:extLst>
          </p:cNvPr>
          <p:cNvSpPr txBox="1"/>
          <p:nvPr/>
        </p:nvSpPr>
        <p:spPr>
          <a:xfrm>
            <a:off x="447761" y="1988840"/>
            <a:ext cx="53285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La valoración de aspectos clínicos básicos nos permite tener un panorama confiable del estado hemodinámico del paciente.</a:t>
            </a:r>
          </a:p>
          <a:p>
            <a:pPr marL="342900" indent="-342900" algn="just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La vigilancia constante  del paciente en estado crítico es fundamental para tomar decisiones oportunas.</a:t>
            </a:r>
          </a:p>
          <a:p>
            <a:pPr marL="342900" indent="-342900" algn="just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La falta de recursos no </a:t>
            </a:r>
            <a:r>
              <a:rPr lang="es-MX" dirty="0" smtClean="0">
                <a:latin typeface="Montserrat" panose="00000500000000000000" pitchFamily="2" charset="0"/>
              </a:rPr>
              <a:t>sustituye </a:t>
            </a:r>
            <a:r>
              <a:rPr lang="es-MX" dirty="0">
                <a:latin typeface="Montserrat" panose="00000500000000000000" pitchFamily="2" charset="0"/>
              </a:rPr>
              <a:t>la agudeza clínica del médico.</a:t>
            </a:r>
          </a:p>
          <a:p>
            <a:pPr marL="342900" indent="-342900" algn="just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La constante actualización y el intercambio de información  permitirá otorgar un tratamiento de mayor calidad a los pacientes.</a:t>
            </a:r>
          </a:p>
        </p:txBody>
      </p:sp>
    </p:spTree>
    <p:extLst>
      <p:ext uri="{BB962C8B-B14F-4D97-AF65-F5344CB8AC3E}">
        <p14:creationId xmlns:p14="http://schemas.microsoft.com/office/powerpoint/2010/main" val="170682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B945EF63-16BB-C34D-B594-0A76592F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3ED3F974-9BC5-F64D-AC30-0ECA383D4CBA}"/>
              </a:ext>
            </a:extLst>
          </p:cNvPr>
          <p:cNvSpPr/>
          <p:nvPr/>
        </p:nvSpPr>
        <p:spPr>
          <a:xfrm>
            <a:off x="899592" y="476672"/>
            <a:ext cx="22124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Contacto: </a:t>
            </a:r>
            <a:r>
              <a:rPr lang="es-MX" sz="40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 </a:t>
            </a:r>
            <a:endParaRPr lang="es-MX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401EF48-7A2D-734A-BC56-D0D8D3F2D2EA}"/>
              </a:ext>
            </a:extLst>
          </p:cNvPr>
          <p:cNvSpPr txBox="1"/>
          <p:nvPr/>
        </p:nvSpPr>
        <p:spPr>
          <a:xfrm>
            <a:off x="371058" y="321297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latin typeface="Montserrat" panose="00000500000000000000" pitchFamily="2" charset="0"/>
              </a:rPr>
              <a:t>edmundors1978@gmail.com</a:t>
            </a:r>
            <a:endParaRPr lang="es-MX" sz="28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50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1973</TotalTime>
  <Words>1108</Words>
  <Application>Microsoft Office PowerPoint</Application>
  <PresentationFormat>Presentación en pantalla (4:3)</PresentationFormat>
  <Paragraphs>247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Resultado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Sonia Midiam Ortiz Ruiseñor</dc:creator>
  <cp:lastModifiedBy>Miguel Angel Martinez Flores</cp:lastModifiedBy>
  <cp:revision>379</cp:revision>
  <cp:lastPrinted>2019-03-13T23:54:18Z</cp:lastPrinted>
  <dcterms:created xsi:type="dcterms:W3CDTF">2019-03-13T00:55:49Z</dcterms:created>
  <dcterms:modified xsi:type="dcterms:W3CDTF">2020-05-26T21:13:39Z</dcterms:modified>
</cp:coreProperties>
</file>